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6" r:id="rId6"/>
    <p:sldId id="281" r:id="rId7"/>
    <p:sldId id="282" r:id="rId8"/>
    <p:sldId id="268" r:id="rId9"/>
    <p:sldId id="270" r:id="rId10"/>
    <p:sldId id="283" r:id="rId11"/>
    <p:sldId id="271" r:id="rId12"/>
    <p:sldId id="272" r:id="rId13"/>
    <p:sldId id="280" r:id="rId1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19AD"/>
    <a:srgbClr val="EC6ADD"/>
    <a:srgbClr val="851177"/>
    <a:srgbClr val="FF0066"/>
    <a:srgbClr val="0B5D2A"/>
    <a:srgbClr val="72F468"/>
    <a:srgbClr val="65F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effectLst/>
                <a:latin typeface="Arial" charset="0"/>
              </a:defRPr>
            </a:lvl1pPr>
          </a:lstStyle>
          <a:p>
            <a:pPr>
              <a:defRPr/>
            </a:pPr>
            <a:fld id="{3CCC47A1-45F7-4B6B-A504-1947744E09DF}" type="datetimeFigureOut">
              <a:rPr lang="ru-RU"/>
              <a:pPr>
                <a:defRPr/>
              </a:pPr>
              <a:t>26.08.2018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effectLst/>
                <a:latin typeface="Arial" charset="0"/>
              </a:defRPr>
            </a:lvl1pPr>
          </a:lstStyle>
          <a:p>
            <a:pPr>
              <a:defRPr/>
            </a:pPr>
            <a:fld id="{D4DD87BA-5FF8-4945-9F7C-BD8BF7345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80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</p:grpSp>
      <p:sp>
        <p:nvSpPr>
          <p:cNvPr id="7477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477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58AD-E7A8-47B5-AFF8-1AA463B92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4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38BD0-0BE5-45C6-9077-346572055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89607-9986-4B1F-860D-F82B09383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277A5-B4A2-4548-A361-FDF04BE09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429DF-14E8-4F10-A3D7-9AB615E4B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DD5A-D3F1-436D-B65B-AECF7AD43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E352C-A819-4629-BC60-1988A34BE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C8706-321E-4825-A67C-E3B57648D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FE2DC-9F04-4F46-BC6E-F69E8376A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29BA2-1087-4ADD-A666-59814AC95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EE46E-6A53-4BB6-BA23-E70B735BA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EA0F6-0962-4245-AB95-A0F51547E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D17CF-662E-4CEE-B016-BBF2B75CC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8000"/>
            </a:gs>
            <a:gs pos="100000">
              <a:srgbClr val="FEF1B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373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7373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7373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7373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7373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7373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7373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7373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7373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7374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7374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7374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7374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7374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7374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7374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7374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  <p:sp>
          <p:nvSpPr>
            <p:cNvPr id="7374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i="0">
                <a:latin typeface="Arial" charset="0"/>
              </a:endParaRPr>
            </a:p>
          </p:txBody>
        </p:sp>
      </p:grpSp>
      <p:sp>
        <p:nvSpPr>
          <p:cNvPr id="7374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375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75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5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5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BA2D3A6-7764-47DF-8006-C204922C7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  <p:sldLayoutId id="2147483672" r:id="rId12"/>
    <p:sldLayoutId id="2147483671" r:id="rId13"/>
  </p:sldLayoutIdLst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375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37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37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375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37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37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375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37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37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375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37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37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375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37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37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6387" name="Рисунок 3" descr="0001-001-Matematik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388" y="333375"/>
            <a:ext cx="8250237" cy="155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C119A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Летний о</a:t>
            </a:r>
            <a:r>
              <a:rPr lang="ru-RU" sz="3200">
                <a:solidFill>
                  <a:srgbClr val="C119A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бразовательный проект </a:t>
            </a:r>
          </a:p>
          <a:p>
            <a:pPr algn="ctr"/>
            <a:endParaRPr lang="ru-RU" sz="3200">
              <a:solidFill>
                <a:srgbClr val="C119A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3200">
                <a:solidFill>
                  <a:srgbClr val="C119A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«Удивительный мир насекомых»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5344" y="2220913"/>
            <a:ext cx="504983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МКДОУ №451 «Теремок» </a:t>
            </a:r>
          </a:p>
          <a:p>
            <a:pPr algn="ctr">
              <a:defRPr/>
            </a:pP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компенсирующей направленности для детей с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амблиопией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косоглазием </a:t>
            </a:r>
          </a:p>
          <a:p>
            <a:pPr algn="ctr">
              <a:defRPr/>
            </a:pP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«Одуванчик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>
              <a:defRPr/>
            </a:pP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Длительность : з месяца </a:t>
            </a:r>
          </a:p>
          <a:p>
            <a:pPr algn="ctr">
              <a:defRPr/>
            </a:pPr>
            <a:endParaRPr lang="ru-RU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i="0" u="sng" dirty="0">
                <a:solidFill>
                  <a:schemeClr val="folHlink"/>
                </a:solidFill>
              </a:rPr>
              <a:t>Участники проекта:</a:t>
            </a:r>
            <a:r>
              <a:rPr lang="ru-RU" sz="2000" i="0" dirty="0">
                <a:solidFill>
                  <a:schemeClr val="folHlink"/>
                </a:solidFill>
              </a:rPr>
              <a:t> воспитатели, дети, родители.</a:t>
            </a:r>
          </a:p>
          <a:p>
            <a:pPr algn="ctr">
              <a:defRPr/>
            </a:pPr>
            <a:endParaRPr lang="ru-RU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воспитатели: Обухова Н.П.,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Толстогузова И.Г.</a:t>
            </a:r>
          </a:p>
          <a:p>
            <a:pPr algn="ctr">
              <a:defRPr/>
            </a:pPr>
            <a:endParaRPr lang="ru-RU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     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90" name="Picture 8" descr="Картинки по запросу картинка комара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6267" y="2514464"/>
            <a:ext cx="1480604" cy="137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3850" y="3429000"/>
            <a:ext cx="276066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 descr="Картинки по запросу картинка гусеницы для дет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5373688"/>
            <a:ext cx="129698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6626" name="Содержимое 3" descr="0001-001-Matematik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72313"/>
          </a:xfrm>
        </p:spPr>
      </p:pic>
      <p:pic>
        <p:nvPicPr>
          <p:cNvPr id="26627" name="Picture 7" descr="DSCN0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789363"/>
            <a:ext cx="3917950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DSCN0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60350"/>
            <a:ext cx="42481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DSCN0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692150"/>
            <a:ext cx="3630613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 descr="DSCN00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2636838"/>
            <a:ext cx="4783138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7650" name="Содержимое 3" descr="0001-001-Matematik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72313"/>
          </a:xfrm>
        </p:spPr>
      </p:pic>
      <p:pic>
        <p:nvPicPr>
          <p:cNvPr id="27651" name="Picture 5" descr="DSCN0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3667125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DSCN00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2784475"/>
            <a:ext cx="5430837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DSCN00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357563"/>
            <a:ext cx="37750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 descr="DSCN00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88913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8674" name="Содержимое 3" descr="0001-001-Matematik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72313"/>
          </a:xfrm>
        </p:spPr>
      </p:pic>
      <p:sp>
        <p:nvSpPr>
          <p:cNvPr id="28675" name="AutoShape 59"/>
          <p:cNvSpPr>
            <a:spLocks noChangeArrowheads="1"/>
          </p:cNvSpPr>
          <p:nvPr/>
        </p:nvSpPr>
        <p:spPr bwMode="auto">
          <a:xfrm>
            <a:off x="1908175" y="4437063"/>
            <a:ext cx="503238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676" name="AutoShape 58"/>
          <p:cNvSpPr>
            <a:spLocks noChangeArrowheads="1"/>
          </p:cNvSpPr>
          <p:nvPr/>
        </p:nvSpPr>
        <p:spPr bwMode="auto">
          <a:xfrm>
            <a:off x="1908175" y="4005263"/>
            <a:ext cx="503238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677" name="AutoShape 55"/>
          <p:cNvSpPr>
            <a:spLocks noChangeArrowheads="1"/>
          </p:cNvSpPr>
          <p:nvPr/>
        </p:nvSpPr>
        <p:spPr bwMode="auto">
          <a:xfrm>
            <a:off x="1042988" y="3573463"/>
            <a:ext cx="503237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678" name="AutoShape 52"/>
          <p:cNvSpPr>
            <a:spLocks noChangeArrowheads="1"/>
          </p:cNvSpPr>
          <p:nvPr/>
        </p:nvSpPr>
        <p:spPr bwMode="auto">
          <a:xfrm>
            <a:off x="1476375" y="3573463"/>
            <a:ext cx="503238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679" name="AutoShape 53"/>
          <p:cNvSpPr>
            <a:spLocks noChangeArrowheads="1"/>
          </p:cNvSpPr>
          <p:nvPr/>
        </p:nvSpPr>
        <p:spPr bwMode="auto">
          <a:xfrm>
            <a:off x="1908175" y="3573463"/>
            <a:ext cx="503238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680" name="AutoShape 54"/>
          <p:cNvSpPr>
            <a:spLocks noChangeArrowheads="1"/>
          </p:cNvSpPr>
          <p:nvPr/>
        </p:nvSpPr>
        <p:spPr bwMode="auto">
          <a:xfrm>
            <a:off x="2339975" y="3573463"/>
            <a:ext cx="503238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681" name="AutoShape 48"/>
          <p:cNvSpPr>
            <a:spLocks noChangeArrowheads="1"/>
          </p:cNvSpPr>
          <p:nvPr/>
        </p:nvSpPr>
        <p:spPr bwMode="auto">
          <a:xfrm>
            <a:off x="2771775" y="3573463"/>
            <a:ext cx="503238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682" name="AutoShape 49"/>
          <p:cNvSpPr>
            <a:spLocks noChangeArrowheads="1"/>
          </p:cNvSpPr>
          <p:nvPr/>
        </p:nvSpPr>
        <p:spPr bwMode="auto">
          <a:xfrm>
            <a:off x="3203575" y="3573463"/>
            <a:ext cx="503238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683" name="AutoShape 50"/>
          <p:cNvSpPr>
            <a:spLocks noChangeArrowheads="1"/>
          </p:cNvSpPr>
          <p:nvPr/>
        </p:nvSpPr>
        <p:spPr bwMode="auto">
          <a:xfrm>
            <a:off x="3635375" y="3573463"/>
            <a:ext cx="503238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684" name="AutoShape 51"/>
          <p:cNvSpPr>
            <a:spLocks noChangeArrowheads="1"/>
          </p:cNvSpPr>
          <p:nvPr/>
        </p:nvSpPr>
        <p:spPr bwMode="auto">
          <a:xfrm>
            <a:off x="4067175" y="3573463"/>
            <a:ext cx="503238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685" name="AutoShape 47"/>
          <p:cNvSpPr>
            <a:spLocks noChangeArrowheads="1"/>
          </p:cNvSpPr>
          <p:nvPr/>
        </p:nvSpPr>
        <p:spPr bwMode="auto">
          <a:xfrm>
            <a:off x="3635375" y="2276475"/>
            <a:ext cx="503238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686" name="AutoShape 44"/>
          <p:cNvSpPr>
            <a:spLocks noChangeArrowheads="1"/>
          </p:cNvSpPr>
          <p:nvPr/>
        </p:nvSpPr>
        <p:spPr bwMode="auto">
          <a:xfrm>
            <a:off x="3203575" y="1844675"/>
            <a:ext cx="503238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687" name="AutoShape 45"/>
          <p:cNvSpPr>
            <a:spLocks noChangeArrowheads="1"/>
          </p:cNvSpPr>
          <p:nvPr/>
        </p:nvSpPr>
        <p:spPr bwMode="auto">
          <a:xfrm>
            <a:off x="3635375" y="1844675"/>
            <a:ext cx="503238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688" name="AutoShape 46"/>
          <p:cNvSpPr>
            <a:spLocks noChangeArrowheads="1"/>
          </p:cNvSpPr>
          <p:nvPr/>
        </p:nvSpPr>
        <p:spPr bwMode="auto">
          <a:xfrm>
            <a:off x="4067175" y="1844675"/>
            <a:ext cx="503238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689" name="AutoShape 42"/>
          <p:cNvSpPr>
            <a:spLocks noChangeArrowheads="1"/>
          </p:cNvSpPr>
          <p:nvPr/>
        </p:nvSpPr>
        <p:spPr bwMode="auto">
          <a:xfrm>
            <a:off x="6227763" y="3141663"/>
            <a:ext cx="503237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690" name="AutoShape 40"/>
          <p:cNvSpPr>
            <a:spLocks noChangeArrowheads="1"/>
          </p:cNvSpPr>
          <p:nvPr/>
        </p:nvSpPr>
        <p:spPr bwMode="auto">
          <a:xfrm>
            <a:off x="6227763" y="2708275"/>
            <a:ext cx="503237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691" name="AutoShape 41"/>
          <p:cNvSpPr>
            <a:spLocks noChangeArrowheads="1"/>
          </p:cNvSpPr>
          <p:nvPr/>
        </p:nvSpPr>
        <p:spPr bwMode="auto">
          <a:xfrm>
            <a:off x="6227763" y="2276475"/>
            <a:ext cx="503237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692" name="AutoShape 30"/>
          <p:cNvSpPr>
            <a:spLocks noChangeArrowheads="1"/>
          </p:cNvSpPr>
          <p:nvPr/>
        </p:nvSpPr>
        <p:spPr bwMode="auto">
          <a:xfrm>
            <a:off x="5364163" y="6165850"/>
            <a:ext cx="503237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693" name="AutoShape 33"/>
          <p:cNvSpPr>
            <a:spLocks noChangeArrowheads="1"/>
          </p:cNvSpPr>
          <p:nvPr/>
        </p:nvSpPr>
        <p:spPr bwMode="auto">
          <a:xfrm>
            <a:off x="5364163" y="5734050"/>
            <a:ext cx="503237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694" name="AutoShape 25"/>
          <p:cNvSpPr>
            <a:spLocks noChangeArrowheads="1"/>
          </p:cNvSpPr>
          <p:nvPr/>
        </p:nvSpPr>
        <p:spPr bwMode="auto">
          <a:xfrm>
            <a:off x="5364163" y="5300663"/>
            <a:ext cx="503237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095" name="AutoShape 24"/>
          <p:cNvSpPr>
            <a:spLocks noChangeArrowheads="1"/>
          </p:cNvSpPr>
          <p:nvPr/>
        </p:nvSpPr>
        <p:spPr bwMode="auto">
          <a:xfrm>
            <a:off x="5364163" y="2708275"/>
            <a:ext cx="503237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latin typeface="Comic Sans MS" pitchFamily="66" charset="0"/>
              </a:rPr>
              <a:t>а</a:t>
            </a:r>
          </a:p>
        </p:txBody>
      </p:sp>
      <p:sp>
        <p:nvSpPr>
          <p:cNvPr id="3096" name="AutoShape 23"/>
          <p:cNvSpPr>
            <a:spLocks noChangeArrowheads="1"/>
          </p:cNvSpPr>
          <p:nvPr/>
        </p:nvSpPr>
        <p:spPr bwMode="auto">
          <a:xfrm>
            <a:off x="5364163" y="2276475"/>
            <a:ext cx="503237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latin typeface="Comic Sans MS" pitchFamily="66" charset="0"/>
              </a:rPr>
              <a:t>к</a:t>
            </a:r>
          </a:p>
        </p:txBody>
      </p:sp>
      <p:sp>
        <p:nvSpPr>
          <p:cNvPr id="28697" name="AutoShape 18"/>
          <p:cNvSpPr>
            <a:spLocks noChangeArrowheads="1"/>
          </p:cNvSpPr>
          <p:nvPr/>
        </p:nvSpPr>
        <p:spPr bwMode="auto">
          <a:xfrm>
            <a:off x="3635375" y="4437063"/>
            <a:ext cx="503238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698" name="AutoShape 19"/>
          <p:cNvSpPr>
            <a:spLocks noChangeArrowheads="1"/>
          </p:cNvSpPr>
          <p:nvPr/>
        </p:nvSpPr>
        <p:spPr bwMode="auto">
          <a:xfrm>
            <a:off x="4067175" y="4437063"/>
            <a:ext cx="503238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699" name="AutoShape 4"/>
          <p:cNvSpPr>
            <a:spLocks noChangeArrowheads="1"/>
          </p:cNvSpPr>
          <p:nvPr/>
        </p:nvSpPr>
        <p:spPr bwMode="auto">
          <a:xfrm>
            <a:off x="4500563" y="5286375"/>
            <a:ext cx="503237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solidFill>
                  <a:srgbClr val="800000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28700" name="AutoShape 5"/>
          <p:cNvSpPr>
            <a:spLocks noChangeArrowheads="1"/>
          </p:cNvSpPr>
          <p:nvPr/>
        </p:nvSpPr>
        <p:spPr bwMode="auto">
          <a:xfrm>
            <a:off x="4500563" y="4868863"/>
            <a:ext cx="503237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solidFill>
                  <a:srgbClr val="800000"/>
                </a:solidFill>
                <a:latin typeface="Comic Sans MS" pitchFamily="66" charset="0"/>
              </a:rPr>
              <a:t>ы</a:t>
            </a:r>
          </a:p>
        </p:txBody>
      </p:sp>
      <p:sp>
        <p:nvSpPr>
          <p:cNvPr id="28701" name="AutoShape 6"/>
          <p:cNvSpPr>
            <a:spLocks noChangeArrowheads="1"/>
          </p:cNvSpPr>
          <p:nvPr/>
        </p:nvSpPr>
        <p:spPr bwMode="auto">
          <a:xfrm>
            <a:off x="4500563" y="4437063"/>
            <a:ext cx="503237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solidFill>
                  <a:srgbClr val="800000"/>
                </a:solidFill>
                <a:latin typeface="Comic Sans MS" pitchFamily="66" charset="0"/>
              </a:rPr>
              <a:t>м</a:t>
            </a:r>
          </a:p>
        </p:txBody>
      </p:sp>
      <p:sp>
        <p:nvSpPr>
          <p:cNvPr id="28702" name="AutoShape 7"/>
          <p:cNvSpPr>
            <a:spLocks noChangeArrowheads="1"/>
          </p:cNvSpPr>
          <p:nvPr/>
        </p:nvSpPr>
        <p:spPr bwMode="auto">
          <a:xfrm>
            <a:off x="4500563" y="4005263"/>
            <a:ext cx="503237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solidFill>
                  <a:srgbClr val="800000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28703" name="AutoShape 8"/>
          <p:cNvSpPr>
            <a:spLocks noChangeArrowheads="1"/>
          </p:cNvSpPr>
          <p:nvPr/>
        </p:nvSpPr>
        <p:spPr bwMode="auto">
          <a:xfrm>
            <a:off x="4500563" y="3573463"/>
            <a:ext cx="503237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solidFill>
                  <a:srgbClr val="800000"/>
                </a:solidFill>
                <a:latin typeface="Comic Sans MS" pitchFamily="66" charset="0"/>
              </a:rPr>
              <a:t>к</a:t>
            </a:r>
          </a:p>
        </p:txBody>
      </p:sp>
      <p:sp>
        <p:nvSpPr>
          <p:cNvPr id="28704" name="AutoShape 9"/>
          <p:cNvSpPr>
            <a:spLocks noChangeArrowheads="1"/>
          </p:cNvSpPr>
          <p:nvPr/>
        </p:nvSpPr>
        <p:spPr bwMode="auto">
          <a:xfrm>
            <a:off x="4500563" y="3141663"/>
            <a:ext cx="503237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solidFill>
                  <a:srgbClr val="800000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28705" name="AutoShape 10"/>
          <p:cNvSpPr>
            <a:spLocks noChangeArrowheads="1"/>
          </p:cNvSpPr>
          <p:nvPr/>
        </p:nvSpPr>
        <p:spPr bwMode="auto">
          <a:xfrm>
            <a:off x="4500563" y="2708275"/>
            <a:ext cx="503237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solidFill>
                  <a:srgbClr val="800000"/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28706" name="AutoShape 11"/>
          <p:cNvSpPr>
            <a:spLocks noChangeArrowheads="1"/>
          </p:cNvSpPr>
          <p:nvPr/>
        </p:nvSpPr>
        <p:spPr bwMode="auto">
          <a:xfrm>
            <a:off x="4500563" y="2276475"/>
            <a:ext cx="503237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solidFill>
                  <a:srgbClr val="8000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28707" name="AutoShape 12"/>
          <p:cNvSpPr>
            <a:spLocks noChangeArrowheads="1"/>
          </p:cNvSpPr>
          <p:nvPr/>
        </p:nvSpPr>
        <p:spPr bwMode="auto">
          <a:xfrm>
            <a:off x="4500563" y="1844675"/>
            <a:ext cx="503237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solidFill>
                  <a:srgbClr val="800000"/>
                </a:solidFill>
                <a:latin typeface="Comic Sans MS" pitchFamily="66" charset="0"/>
              </a:rPr>
              <a:t>н</a:t>
            </a:r>
          </a:p>
        </p:txBody>
      </p:sp>
      <p:sp>
        <p:nvSpPr>
          <p:cNvPr id="28708" name="AutoShape 13"/>
          <p:cNvSpPr>
            <a:spLocks noChangeArrowheads="1"/>
          </p:cNvSpPr>
          <p:nvPr/>
        </p:nvSpPr>
        <p:spPr bwMode="auto">
          <a:xfrm>
            <a:off x="4932363" y="4437063"/>
            <a:ext cx="503237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709" name="AutoShape 14"/>
          <p:cNvSpPr>
            <a:spLocks noChangeArrowheads="1"/>
          </p:cNvSpPr>
          <p:nvPr/>
        </p:nvSpPr>
        <p:spPr bwMode="auto">
          <a:xfrm>
            <a:off x="5364163" y="4868863"/>
            <a:ext cx="503237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710" name="AutoShape 15"/>
          <p:cNvSpPr>
            <a:spLocks noChangeArrowheads="1"/>
          </p:cNvSpPr>
          <p:nvPr/>
        </p:nvSpPr>
        <p:spPr bwMode="auto">
          <a:xfrm>
            <a:off x="5364163" y="4437063"/>
            <a:ext cx="503237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711" name="AutoShape 16"/>
          <p:cNvSpPr>
            <a:spLocks noChangeArrowheads="1"/>
          </p:cNvSpPr>
          <p:nvPr/>
        </p:nvSpPr>
        <p:spPr bwMode="auto">
          <a:xfrm>
            <a:off x="5364163" y="4005263"/>
            <a:ext cx="503237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712" name="AutoShape 17"/>
          <p:cNvSpPr>
            <a:spLocks noChangeArrowheads="1"/>
          </p:cNvSpPr>
          <p:nvPr/>
        </p:nvSpPr>
        <p:spPr bwMode="auto">
          <a:xfrm>
            <a:off x="5364163" y="3573463"/>
            <a:ext cx="503237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713" name="AutoShape 20"/>
          <p:cNvSpPr>
            <a:spLocks noChangeArrowheads="1"/>
          </p:cNvSpPr>
          <p:nvPr/>
        </p:nvSpPr>
        <p:spPr bwMode="auto">
          <a:xfrm>
            <a:off x="4932363" y="1844675"/>
            <a:ext cx="503237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114" name="AutoShape 21"/>
          <p:cNvSpPr>
            <a:spLocks noChangeArrowheads="1"/>
          </p:cNvSpPr>
          <p:nvPr/>
        </p:nvSpPr>
        <p:spPr bwMode="auto">
          <a:xfrm>
            <a:off x="5364163" y="1844675"/>
            <a:ext cx="503237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latin typeface="Comic Sans MS" pitchFamily="66" charset="0"/>
              </a:rPr>
              <a:t>ч</a:t>
            </a:r>
          </a:p>
        </p:txBody>
      </p:sp>
      <p:sp>
        <p:nvSpPr>
          <p:cNvPr id="28715" name="AutoShape 22"/>
          <p:cNvSpPr>
            <a:spLocks noChangeArrowheads="1"/>
          </p:cNvSpPr>
          <p:nvPr/>
        </p:nvSpPr>
        <p:spPr bwMode="auto">
          <a:xfrm>
            <a:off x="5795963" y="1844675"/>
            <a:ext cx="503237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116" name="AutoShape 29"/>
          <p:cNvSpPr>
            <a:spLocks noChangeArrowheads="1"/>
          </p:cNvSpPr>
          <p:nvPr/>
        </p:nvSpPr>
        <p:spPr bwMode="auto">
          <a:xfrm>
            <a:off x="5364163" y="1412875"/>
            <a:ext cx="503237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latin typeface="Comic Sans MS" pitchFamily="66" charset="0"/>
              </a:rPr>
              <a:t>о</a:t>
            </a:r>
          </a:p>
        </p:txBody>
      </p:sp>
      <p:sp>
        <p:nvSpPr>
          <p:cNvPr id="3117" name="AutoShape 28"/>
          <p:cNvSpPr>
            <a:spLocks noChangeArrowheads="1"/>
          </p:cNvSpPr>
          <p:nvPr/>
        </p:nvSpPr>
        <p:spPr bwMode="auto">
          <a:xfrm>
            <a:off x="5364163" y="981075"/>
            <a:ext cx="503237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latin typeface="Comic Sans MS" pitchFamily="66" charset="0"/>
              </a:rPr>
              <a:t>б</a:t>
            </a:r>
          </a:p>
        </p:txBody>
      </p:sp>
      <p:sp>
        <p:nvSpPr>
          <p:cNvPr id="3118" name="AutoShape 27"/>
          <p:cNvSpPr>
            <a:spLocks noChangeArrowheads="1"/>
          </p:cNvSpPr>
          <p:nvPr/>
        </p:nvSpPr>
        <p:spPr bwMode="auto">
          <a:xfrm>
            <a:off x="5364163" y="549275"/>
            <a:ext cx="503237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latin typeface="Comic Sans MS" pitchFamily="66" charset="0"/>
              </a:rPr>
              <a:t>а</a:t>
            </a:r>
          </a:p>
        </p:txBody>
      </p:sp>
      <p:sp>
        <p:nvSpPr>
          <p:cNvPr id="3119" name="AutoShape 34"/>
          <p:cNvSpPr>
            <a:spLocks noChangeArrowheads="1"/>
          </p:cNvSpPr>
          <p:nvPr/>
        </p:nvSpPr>
        <p:spPr bwMode="auto">
          <a:xfrm>
            <a:off x="5364163" y="188913"/>
            <a:ext cx="503237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latin typeface="Comic Sans MS" pitchFamily="66" charset="0"/>
              </a:rPr>
              <a:t>б</a:t>
            </a:r>
          </a:p>
        </p:txBody>
      </p:sp>
      <p:sp>
        <p:nvSpPr>
          <p:cNvPr id="28720" name="AutoShape 35"/>
          <p:cNvSpPr>
            <a:spLocks noChangeArrowheads="1"/>
          </p:cNvSpPr>
          <p:nvPr/>
        </p:nvSpPr>
        <p:spPr bwMode="auto">
          <a:xfrm>
            <a:off x="6227763" y="1844675"/>
            <a:ext cx="503237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721" name="AutoShape 36"/>
          <p:cNvSpPr>
            <a:spLocks noChangeArrowheads="1"/>
          </p:cNvSpPr>
          <p:nvPr/>
        </p:nvSpPr>
        <p:spPr bwMode="auto">
          <a:xfrm>
            <a:off x="6227763" y="1412875"/>
            <a:ext cx="503237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722" name="AutoShape 37"/>
          <p:cNvSpPr>
            <a:spLocks noChangeArrowheads="1"/>
          </p:cNvSpPr>
          <p:nvPr/>
        </p:nvSpPr>
        <p:spPr bwMode="auto">
          <a:xfrm>
            <a:off x="6227763" y="981075"/>
            <a:ext cx="503237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723" name="AutoShape 38"/>
          <p:cNvSpPr>
            <a:spLocks noChangeArrowheads="1"/>
          </p:cNvSpPr>
          <p:nvPr/>
        </p:nvSpPr>
        <p:spPr bwMode="auto">
          <a:xfrm>
            <a:off x="6227763" y="549275"/>
            <a:ext cx="503237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724" name="AutoShape 39"/>
          <p:cNvSpPr>
            <a:spLocks noChangeArrowheads="1"/>
          </p:cNvSpPr>
          <p:nvPr/>
        </p:nvSpPr>
        <p:spPr bwMode="auto">
          <a:xfrm>
            <a:off x="6227763" y="188913"/>
            <a:ext cx="503237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725" name="AutoShape 43"/>
          <p:cNvSpPr>
            <a:spLocks noChangeArrowheads="1"/>
          </p:cNvSpPr>
          <p:nvPr/>
        </p:nvSpPr>
        <p:spPr bwMode="auto">
          <a:xfrm>
            <a:off x="3635375" y="1412875"/>
            <a:ext cx="503238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726" name="AutoShape 56"/>
          <p:cNvSpPr>
            <a:spLocks noChangeArrowheads="1"/>
          </p:cNvSpPr>
          <p:nvPr/>
        </p:nvSpPr>
        <p:spPr bwMode="auto">
          <a:xfrm>
            <a:off x="1908175" y="3141663"/>
            <a:ext cx="503238" cy="5032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727" name="AutoShape 57"/>
          <p:cNvSpPr>
            <a:spLocks noChangeArrowheads="1"/>
          </p:cNvSpPr>
          <p:nvPr/>
        </p:nvSpPr>
        <p:spPr bwMode="auto">
          <a:xfrm>
            <a:off x="1908175" y="2708275"/>
            <a:ext cx="503238" cy="5032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 i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131" name="Picture 61" descr="E:\кроссворд насекомые\животные\муравей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1813" y="4643438"/>
            <a:ext cx="20161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9" name="Picture 62" descr="E:\кроссворд насекомые\животные\бабочка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85983" flipH="1">
            <a:off x="939800" y="2782888"/>
            <a:ext cx="72866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30" name="Picture 63" descr="E:\кроссворд насекомые\животные\бабочка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087714">
            <a:off x="7737475" y="990601"/>
            <a:ext cx="962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31" name="Picture 64" descr="E:\кроссворд насекомые\животные\бабочка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964676">
            <a:off x="7272338" y="2546350"/>
            <a:ext cx="90646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32" name="Picture 68" descr="E:\кроссворд насекомые\животные\бабочка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11812">
            <a:off x="1385887" y="5091113"/>
            <a:ext cx="1146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8" name="Picture 7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1500"/>
            <a:ext cx="2708275" cy="1928813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83" name="Заголовок 82"/>
          <p:cNvSpPr txBox="1">
            <a:spLocks/>
          </p:cNvSpPr>
          <p:nvPr/>
        </p:nvSpPr>
        <p:spPr bwMode="auto">
          <a:xfrm>
            <a:off x="5000625" y="214313"/>
            <a:ext cx="4286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i="0" kern="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1</a:t>
            </a:r>
          </a:p>
        </p:txBody>
      </p:sp>
      <p:sp>
        <p:nvSpPr>
          <p:cNvPr id="60" name="Вертикальный свиток 59"/>
          <p:cNvSpPr/>
          <p:nvPr/>
        </p:nvSpPr>
        <p:spPr>
          <a:xfrm>
            <a:off x="5921361" y="3879271"/>
            <a:ext cx="3199860" cy="2151220"/>
          </a:xfrm>
          <a:prstGeom prst="verticalScroll">
            <a:avLst/>
          </a:prstGeom>
          <a:solidFill>
            <a:srgbClr val="33CC33"/>
          </a:solidFill>
          <a:ln w="38100">
            <a:solidFill>
              <a:srgbClr val="009900"/>
            </a:solidFill>
          </a:ln>
          <a:effectLst>
            <a:innerShdw blurRad="63500" dist="50800" dir="13500000">
              <a:srgbClr val="00B050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Спал цветок </a:t>
            </a:r>
          </a:p>
          <a:p>
            <a:pPr algn="ctr">
              <a:defRPr/>
            </a:pPr>
            <a:r>
              <a:rPr lang="ru-RU" sz="1400" i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и вдруг проснулся,</a:t>
            </a:r>
          </a:p>
          <a:p>
            <a:pPr algn="ctr">
              <a:defRPr/>
            </a:pPr>
            <a:r>
              <a:rPr lang="ru-RU" sz="1400" i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Больше спать </a:t>
            </a:r>
          </a:p>
          <a:p>
            <a:pPr algn="ctr">
              <a:defRPr/>
            </a:pPr>
            <a:r>
              <a:rPr lang="ru-RU" sz="1400" i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не захотел,</a:t>
            </a:r>
          </a:p>
          <a:p>
            <a:pPr algn="ctr">
              <a:defRPr/>
            </a:pPr>
            <a:r>
              <a:rPr lang="ru-RU" sz="1400" i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Шевельнулся, встрепенулся,</a:t>
            </a:r>
          </a:p>
          <a:p>
            <a:pPr algn="ctr">
              <a:defRPr/>
            </a:pPr>
            <a:r>
              <a:rPr lang="ru-RU" sz="1400" i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Взвился вверх и улетел.</a:t>
            </a:r>
            <a:r>
              <a:rPr lang="ru-RU" sz="2000" i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9698" name="Содержимое 3" descr="0001-001-Matematik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72313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4213" y="1285875"/>
            <a:ext cx="83073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внимание!</a:t>
            </a:r>
          </a:p>
        </p:txBody>
      </p:sp>
      <p:pic>
        <p:nvPicPr>
          <p:cNvPr id="29700" name="Picture 6" descr="Картинки по запросу картинка комара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276475"/>
            <a:ext cx="230505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Картинки по запросу картинка осы для детей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0"/>
            <a:ext cx="124301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0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2565400"/>
            <a:ext cx="1816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7410" name="Picture 2" descr="C:\Users\1\Desktop\подложки\0001-001-Matemati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143750"/>
          </a:xfrm>
        </p:spPr>
      </p:pic>
      <p:sp>
        <p:nvSpPr>
          <p:cNvPr id="5" name="TextBox 4"/>
          <p:cNvSpPr txBox="1"/>
          <p:nvPr/>
        </p:nvSpPr>
        <p:spPr>
          <a:xfrm>
            <a:off x="323850" y="476250"/>
            <a:ext cx="85344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0" u="sng" dirty="0">
                <a:solidFill>
                  <a:srgbClr val="C119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темы:</a:t>
            </a:r>
          </a:p>
          <a:p>
            <a:pPr>
              <a:buFontTx/>
              <a:buChar char="•"/>
              <a:defRPr/>
            </a:pPr>
            <a:r>
              <a:rPr lang="ru-RU" sz="2400" i="0" dirty="0">
                <a:solidFill>
                  <a:srgbClr val="C119A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 «Удивительный мир насекомых» выбрана детьми, </a:t>
            </a:r>
            <a:r>
              <a:rPr lang="ru-RU" sz="2400" i="0" dirty="0" smtClean="0">
                <a:solidFill>
                  <a:srgbClr val="C119A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потому- </a:t>
            </a:r>
            <a:r>
              <a:rPr lang="ru-RU" sz="2400" i="0" dirty="0">
                <a:solidFill>
                  <a:srgbClr val="C119A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что, в группу пришел Григорий С., на теле у него были волдыри, которые чесались. Дети стали задавать вопросы:</a:t>
            </a:r>
          </a:p>
          <a:p>
            <a:pPr>
              <a:buFontTx/>
              <a:buChar char="•"/>
              <a:defRPr/>
            </a:pPr>
            <a:r>
              <a:rPr lang="ru-RU" sz="2400" i="0" dirty="0">
                <a:solidFill>
                  <a:srgbClr val="C119A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это?</a:t>
            </a:r>
          </a:p>
          <a:p>
            <a:pPr>
              <a:buFontTx/>
              <a:buChar char="•"/>
              <a:defRPr/>
            </a:pPr>
            <a:r>
              <a:rPr lang="ru-RU" sz="2400" i="0" dirty="0">
                <a:solidFill>
                  <a:srgbClr val="C119A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Кто тебя укусил? </a:t>
            </a:r>
          </a:p>
          <a:p>
            <a:pPr>
              <a:buFontTx/>
              <a:buChar char="•"/>
              <a:defRPr/>
            </a:pPr>
            <a:r>
              <a:rPr lang="ru-RU" sz="2400" i="0" dirty="0">
                <a:solidFill>
                  <a:srgbClr val="C119A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Тебе больно? </a:t>
            </a:r>
          </a:p>
          <a:p>
            <a:pPr>
              <a:buFontTx/>
              <a:buChar char="•"/>
              <a:defRPr/>
            </a:pPr>
            <a:r>
              <a:rPr lang="ru-RU" sz="2400" i="0" dirty="0">
                <a:solidFill>
                  <a:srgbClr val="C119A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Где ты был?</a:t>
            </a:r>
          </a:p>
        </p:txBody>
      </p:sp>
      <p:pic>
        <p:nvPicPr>
          <p:cNvPr id="17412" name="Picture 5" descr="А так выглядят следы от ожога крапив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4027488"/>
            <a:ext cx="3843337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Картинки по запросу картинка комара для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2781300"/>
            <a:ext cx="194468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8434" name="Содержимое 3" descr="0001-001-Matematik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318" y="0"/>
            <a:ext cx="9144000" cy="7143750"/>
          </a:xfrm>
        </p:spPr>
      </p:pic>
      <p:sp>
        <p:nvSpPr>
          <p:cNvPr id="5" name="TextBox 4"/>
          <p:cNvSpPr txBox="1"/>
          <p:nvPr/>
        </p:nvSpPr>
        <p:spPr>
          <a:xfrm>
            <a:off x="836818" y="814387"/>
            <a:ext cx="8318500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18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3200" i="0" u="sng" dirty="0" smtClean="0">
                <a:solidFill>
                  <a:schemeClr val="folHlink"/>
                </a:solidFill>
              </a:rPr>
              <a:t>Цель</a:t>
            </a:r>
            <a:r>
              <a:rPr lang="ru-RU" sz="3200" i="0" dirty="0" smtClean="0">
                <a:solidFill>
                  <a:schemeClr val="folHlink"/>
                </a:solidFill>
              </a:rPr>
              <a:t>:</a:t>
            </a:r>
          </a:p>
          <a:p>
            <a:pPr algn="ctr">
              <a:defRPr/>
            </a:pPr>
            <a:r>
              <a:rPr lang="ru-RU" sz="3200" i="0" dirty="0" smtClean="0">
                <a:solidFill>
                  <a:schemeClr val="folHlink"/>
                </a:solidFill>
              </a:rPr>
              <a:t>Развивать </a:t>
            </a:r>
            <a:r>
              <a:rPr lang="ru-RU" sz="3200" i="0" dirty="0">
                <a:solidFill>
                  <a:schemeClr val="folHlink"/>
                </a:solidFill>
              </a:rPr>
              <a:t>познавательный и исследовательский </a:t>
            </a:r>
            <a:r>
              <a:rPr lang="ru-RU" sz="3200" i="0" dirty="0" smtClean="0">
                <a:solidFill>
                  <a:schemeClr val="folHlink"/>
                </a:solidFill>
              </a:rPr>
              <a:t>интерес. </a:t>
            </a:r>
            <a:endParaRPr lang="ru-RU" sz="3200" i="0" dirty="0">
              <a:solidFill>
                <a:schemeClr val="folHlink"/>
              </a:solidFill>
            </a:endParaRPr>
          </a:p>
          <a:p>
            <a:pPr algn="ctr">
              <a:defRPr/>
            </a:pPr>
            <a:r>
              <a:rPr lang="ru-RU" sz="3200" i="0" dirty="0" smtClean="0">
                <a:solidFill>
                  <a:schemeClr val="folHlink"/>
                </a:solidFill>
              </a:rPr>
              <a:t>Развивать </a:t>
            </a:r>
            <a:r>
              <a:rPr lang="ru-RU" sz="3200" i="0" dirty="0">
                <a:solidFill>
                  <a:schemeClr val="folHlink"/>
                </a:solidFill>
              </a:rPr>
              <a:t>у детей внимание и умение сравнивать и анализировать, делать выводы, устанавливая причинно-следственные связи между объектами живой </a:t>
            </a:r>
            <a:r>
              <a:rPr lang="ru-RU" sz="3200" i="0" dirty="0" smtClean="0">
                <a:solidFill>
                  <a:schemeClr val="folHlink"/>
                </a:solidFill>
              </a:rPr>
              <a:t>природы </a:t>
            </a:r>
          </a:p>
          <a:p>
            <a:pPr algn="ctr">
              <a:defRPr/>
            </a:pPr>
            <a:r>
              <a:rPr lang="ru-RU" sz="3200" i="0" dirty="0" smtClean="0">
                <a:solidFill>
                  <a:schemeClr val="folHlink"/>
                </a:solidFill>
              </a:rPr>
              <a:t> </a:t>
            </a:r>
            <a:endParaRPr lang="ru-RU" sz="2800" dirty="0">
              <a:solidFill>
                <a:srgbClr val="0B5D2A"/>
              </a:solidFill>
            </a:endParaRPr>
          </a:p>
        </p:txBody>
      </p:sp>
      <p:pic>
        <p:nvPicPr>
          <p:cNvPr id="18436" name="Picture 5" descr="Картинки по запросу картинка осы для детей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0"/>
            <a:ext cx="12223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9458" name="Содержимое 3" descr="0001-001-Matematik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624"/>
            <a:ext cx="9144000" cy="7072313"/>
          </a:xfrm>
        </p:spPr>
      </p:pic>
      <p:sp>
        <p:nvSpPr>
          <p:cNvPr id="5" name="TextBox 4"/>
          <p:cNvSpPr txBox="1"/>
          <p:nvPr/>
        </p:nvSpPr>
        <p:spPr>
          <a:xfrm>
            <a:off x="882650" y="692696"/>
            <a:ext cx="803275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i="0" u="sng" dirty="0">
                <a:solidFill>
                  <a:schemeClr val="folHlink"/>
                </a:solidFill>
              </a:rPr>
              <a:t>Задачи проекта:</a:t>
            </a:r>
          </a:p>
          <a:p>
            <a:pPr>
              <a:defRPr/>
            </a:pPr>
            <a:r>
              <a:rPr lang="ru-RU" sz="1800" i="0" dirty="0">
                <a:solidFill>
                  <a:schemeClr val="folHlink"/>
                </a:solidFill>
              </a:rPr>
              <a:t>1. Расширять и систематизировать </a:t>
            </a:r>
            <a:r>
              <a:rPr lang="ru-RU" sz="1800" i="0" dirty="0" smtClean="0">
                <a:solidFill>
                  <a:schemeClr val="folHlink"/>
                </a:solidFill>
              </a:rPr>
              <a:t>представления </a:t>
            </a:r>
            <a:r>
              <a:rPr lang="ru-RU" sz="1800" i="0" dirty="0">
                <a:solidFill>
                  <a:schemeClr val="folHlink"/>
                </a:solidFill>
              </a:rPr>
              <a:t>детей о насекомых, местах их обитания, характерных особенностях;</a:t>
            </a:r>
          </a:p>
          <a:p>
            <a:pPr>
              <a:defRPr/>
            </a:pPr>
            <a:r>
              <a:rPr lang="ru-RU" sz="1800" i="0" dirty="0">
                <a:solidFill>
                  <a:schemeClr val="folHlink"/>
                </a:solidFill>
              </a:rPr>
              <a:t>2</a:t>
            </a:r>
            <a:r>
              <a:rPr lang="ru-RU" sz="1800" i="0" dirty="0" smtClean="0">
                <a:solidFill>
                  <a:schemeClr val="folHlink"/>
                </a:solidFill>
              </a:rPr>
              <a:t>. </a:t>
            </a:r>
            <a:r>
              <a:rPr lang="ru-RU" sz="1800" i="0" dirty="0">
                <a:solidFill>
                  <a:schemeClr val="folHlink"/>
                </a:solidFill>
              </a:rPr>
              <a:t>Формировать у детей желание беречь, любить и сохранять природу.</a:t>
            </a:r>
          </a:p>
          <a:p>
            <a:pPr>
              <a:defRPr/>
            </a:pPr>
            <a:r>
              <a:rPr lang="ru-RU" sz="1800" i="0" dirty="0">
                <a:solidFill>
                  <a:schemeClr val="folHlink"/>
                </a:solidFill>
              </a:rPr>
              <a:t>3</a:t>
            </a:r>
            <a:r>
              <a:rPr lang="ru-RU" sz="1800" i="0" dirty="0" smtClean="0">
                <a:solidFill>
                  <a:schemeClr val="folHlink"/>
                </a:solidFill>
              </a:rPr>
              <a:t>.  </a:t>
            </a:r>
            <a:r>
              <a:rPr lang="ru-RU" sz="1800" i="0" dirty="0">
                <a:solidFill>
                  <a:schemeClr val="folHlink"/>
                </a:solidFill>
              </a:rPr>
              <a:t>Обогащать словарный запас у детей.</a:t>
            </a:r>
          </a:p>
          <a:p>
            <a:pPr>
              <a:defRPr/>
            </a:pPr>
            <a:r>
              <a:rPr lang="ru-RU" sz="1800" i="0" dirty="0" smtClean="0">
                <a:solidFill>
                  <a:schemeClr val="folHlink"/>
                </a:solidFill>
              </a:rPr>
              <a:t>4 </a:t>
            </a:r>
            <a:r>
              <a:rPr lang="ru-RU" sz="1800" i="0" dirty="0">
                <a:solidFill>
                  <a:schemeClr val="folHlink"/>
                </a:solidFill>
              </a:rPr>
              <a:t>Развивать эмоциональную отзывчивость, творческие способности у детей в продуктивной деятельности.</a:t>
            </a:r>
          </a:p>
          <a:p>
            <a:pPr>
              <a:defRPr/>
            </a:pPr>
            <a:endParaRPr lang="ru-RU" sz="1800" i="0" dirty="0">
              <a:solidFill>
                <a:schemeClr val="folHlink"/>
              </a:solidFill>
            </a:endParaRPr>
          </a:p>
        </p:txBody>
      </p:sp>
      <p:pic>
        <p:nvPicPr>
          <p:cNvPr id="19460" name="Picture 5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005263"/>
            <a:ext cx="2055813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482" name="Содержимое 3" descr="0001-001-Matematik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72313"/>
          </a:xfrm>
        </p:spPr>
      </p:pic>
      <p:graphicFrame>
        <p:nvGraphicFramePr>
          <p:cNvPr id="20499" name="Group 19"/>
          <p:cNvGraphicFramePr>
            <a:graphicFrameLocks noGrp="1"/>
          </p:cNvGraphicFramePr>
          <p:nvPr/>
        </p:nvGraphicFramePr>
        <p:xfrm>
          <a:off x="539750" y="500063"/>
          <a:ext cx="8342313" cy="3216910"/>
        </p:xfrm>
        <a:graphic>
          <a:graphicData uri="http://schemas.openxmlformats.org/drawingml/2006/table">
            <a:tbl>
              <a:tblPr/>
              <a:tblGrid>
                <a:gridCol w="2543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36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654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Что знаем?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F4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Что хотим узнать?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F4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Как можем узнать?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F46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Кусаются каморы, мошка, осы и пчёлы.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Птицы едят насекомых.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Они зимой спят.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Комары пьют кровь.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F4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Почему они кусаются?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Какой у них рот, как они кусаются?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Почему от их укусов волдыри?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Зачем они нужны?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Чем они питаются?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Где живут?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Сколько у них ног?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F4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Спросить у воспитателя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Спросить у родителей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Найти в интернете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Посмотреть по телевизору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Прочитать  в книге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Спросить у медиков.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F46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497" name="Picture 18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9338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1506" name="Содержимое 3" descr="0001-001-Matematik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72313"/>
          </a:xfrm>
        </p:spPr>
      </p:pic>
      <p:sp>
        <p:nvSpPr>
          <p:cNvPr id="5" name="TextBox 4"/>
          <p:cNvSpPr txBox="1"/>
          <p:nvPr/>
        </p:nvSpPr>
        <p:spPr>
          <a:xfrm>
            <a:off x="539750" y="357188"/>
            <a:ext cx="8040688" cy="34470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i="0" u="sng" dirty="0">
                <a:solidFill>
                  <a:schemeClr val="folHlink"/>
                </a:solidFill>
              </a:rPr>
              <a:t>1 этап: организационный</a:t>
            </a:r>
          </a:p>
          <a:p>
            <a:pPr>
              <a:defRPr/>
            </a:pPr>
            <a:r>
              <a:rPr lang="ru-RU" sz="1800" i="0" dirty="0">
                <a:solidFill>
                  <a:schemeClr val="folHlink"/>
                </a:solidFill>
              </a:rPr>
              <a:t>1. Ознакомление детей и родителей с темой проекта.</a:t>
            </a:r>
          </a:p>
          <a:p>
            <a:pPr>
              <a:defRPr/>
            </a:pPr>
            <a:r>
              <a:rPr lang="ru-RU" sz="1800" i="0" dirty="0">
                <a:solidFill>
                  <a:schemeClr val="folHlink"/>
                </a:solidFill>
              </a:rPr>
              <a:t>2. Подбор наглядных материалов, игр, песен и музыки, мультфильмов о насекомых.</a:t>
            </a:r>
          </a:p>
          <a:p>
            <a:pPr>
              <a:defRPr/>
            </a:pPr>
            <a:r>
              <a:rPr lang="ru-RU" sz="1800" i="0" dirty="0">
                <a:solidFill>
                  <a:schemeClr val="folHlink"/>
                </a:solidFill>
              </a:rPr>
              <a:t>3. Подбор художественной, энциклопедической литературы по теме проекта.</a:t>
            </a:r>
          </a:p>
          <a:p>
            <a:pPr>
              <a:defRPr/>
            </a:pPr>
            <a:r>
              <a:rPr lang="ru-RU" sz="1800" i="0" dirty="0">
                <a:solidFill>
                  <a:schemeClr val="folHlink"/>
                </a:solidFill>
              </a:rPr>
              <a:t>4. Разработка плана проводимых экскурсий по теме проекта. (Создание условий для проведения познавательно-исследовательской деятельности).</a:t>
            </a:r>
          </a:p>
          <a:p>
            <a:pPr>
              <a:defRPr/>
            </a:pPr>
            <a:r>
              <a:rPr lang="ru-RU" sz="1800" i="0" dirty="0">
                <a:solidFill>
                  <a:schemeClr val="folHlink"/>
                </a:solidFill>
              </a:rPr>
              <a:t>5. Подготовка необходимых материалов для продуктивной и творческой деятельности.</a:t>
            </a:r>
            <a:r>
              <a:rPr lang="ru-RU" sz="1800" dirty="0">
                <a:solidFill>
                  <a:schemeClr val="folHlink"/>
                </a:solidFill>
              </a:rPr>
              <a:t> </a:t>
            </a:r>
          </a:p>
          <a:p>
            <a:pPr algn="ctr">
              <a:defRPr/>
            </a:pPr>
            <a:endParaRPr lang="ru-RU" sz="18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2530" name="Содержимое 3" descr="0001-001-Matematik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72313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600" y="1052736"/>
            <a:ext cx="739457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800" i="0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СБОР СВЕДЕНИЙ</a:t>
            </a:r>
          </a:p>
          <a:p>
            <a:pPr marL="342900" indent="-342900">
              <a:defRPr/>
            </a:pPr>
            <a:r>
              <a:rPr lang="ru-RU" sz="1800" i="0" u="sng" dirty="0" smtClean="0">
                <a:solidFill>
                  <a:schemeClr val="folHlink"/>
                </a:solidFill>
              </a:rPr>
              <a:t>чтение</a:t>
            </a:r>
            <a:r>
              <a:rPr lang="ru-RU" sz="1800" i="0" dirty="0">
                <a:solidFill>
                  <a:schemeClr val="folHlink"/>
                </a:solidFill>
              </a:rPr>
              <a:t> </a:t>
            </a:r>
            <a:r>
              <a:rPr lang="ru-RU" sz="1800" i="0" dirty="0" smtClean="0">
                <a:solidFill>
                  <a:schemeClr val="folHlink"/>
                </a:solidFill>
              </a:rPr>
              <a:t>: </a:t>
            </a:r>
            <a:r>
              <a:rPr lang="ru-RU" sz="1800" i="0" dirty="0">
                <a:solidFill>
                  <a:schemeClr val="folHlink"/>
                </a:solidFill>
              </a:rPr>
              <a:t>К. </a:t>
            </a:r>
            <a:r>
              <a:rPr lang="ru-RU" sz="1800" i="0" dirty="0" err="1">
                <a:solidFill>
                  <a:schemeClr val="folHlink"/>
                </a:solidFill>
              </a:rPr>
              <a:t>Чуковчкий</a:t>
            </a:r>
            <a:r>
              <a:rPr lang="ru-RU" sz="1800" i="0" dirty="0">
                <a:solidFill>
                  <a:schemeClr val="folHlink"/>
                </a:solidFill>
              </a:rPr>
              <a:t> «Муха-Цокотуха», В. Бианки «Как </a:t>
            </a:r>
            <a:r>
              <a:rPr lang="ru-RU" sz="1800" i="0" dirty="0" err="1">
                <a:solidFill>
                  <a:schemeClr val="folHlink"/>
                </a:solidFill>
              </a:rPr>
              <a:t>муравъишка</a:t>
            </a:r>
            <a:r>
              <a:rPr lang="ru-RU" sz="1800" i="0" dirty="0">
                <a:solidFill>
                  <a:schemeClr val="folHlink"/>
                </a:solidFill>
              </a:rPr>
              <a:t> домой спешил», «Паучок-пилот», В. Степанов «Стрекоза», сказка «Что случилось в королевстве бабочек?», детская энциклопедия о насекомых, басня И. Крылова «Стрекоза и муравей», загадок, стихотворений о насекомых; рассматривание картин, иллюстраций к книгам о насекомых;</a:t>
            </a:r>
            <a:endParaRPr lang="ru-RU" sz="1800" i="0" u="sng" dirty="0">
              <a:solidFill>
                <a:schemeClr val="folHlink"/>
              </a:solidFill>
            </a:endParaRPr>
          </a:p>
          <a:p>
            <a:pPr>
              <a:defRPr/>
            </a:pPr>
            <a:r>
              <a:rPr lang="ru-RU" sz="1800" i="0" u="sng" dirty="0">
                <a:solidFill>
                  <a:schemeClr val="folHlink"/>
                </a:solidFill>
              </a:rPr>
              <a:t>просмотр мультфильмов</a:t>
            </a:r>
            <a:r>
              <a:rPr lang="ru-RU" sz="1800" i="0" dirty="0">
                <a:solidFill>
                  <a:schemeClr val="folHlink"/>
                </a:solidFill>
              </a:rPr>
              <a:t>: «Стрекоза и муравей», «Муха-Цокотуха», «Первая скрипка», «Путешествие муравья». Разгадывание кроссвордов.</a:t>
            </a:r>
            <a:endParaRPr lang="ru-RU" sz="1800" i="0" u="sng" dirty="0">
              <a:solidFill>
                <a:schemeClr val="folHlink"/>
              </a:solidFill>
            </a:endParaRPr>
          </a:p>
          <a:p>
            <a:pPr>
              <a:defRPr/>
            </a:pPr>
            <a:r>
              <a:rPr lang="ru-RU" sz="1800" i="0" u="sng" dirty="0" smtClean="0">
                <a:solidFill>
                  <a:schemeClr val="folHlink"/>
                </a:solidFill>
              </a:rPr>
              <a:t>беседы </a:t>
            </a:r>
            <a:r>
              <a:rPr lang="ru-RU" sz="1800" i="0" u="sng" dirty="0">
                <a:solidFill>
                  <a:schemeClr val="folHlink"/>
                </a:solidFill>
              </a:rPr>
              <a:t>с детьми </a:t>
            </a:r>
            <a:r>
              <a:rPr lang="ru-RU" sz="1800" i="0" dirty="0">
                <a:solidFill>
                  <a:schemeClr val="folHlink"/>
                </a:solidFill>
              </a:rPr>
              <a:t>«Кто такие насекомые?», «В чем польза насекомых?», «</a:t>
            </a:r>
            <a:r>
              <a:rPr lang="ru-RU" sz="1800" b="0" i="0" dirty="0">
                <a:solidFill>
                  <a:schemeClr val="folHlink"/>
                </a:solidFill>
              </a:rPr>
              <a:t>Опасные</a:t>
            </a:r>
            <a:r>
              <a:rPr lang="ru-RU" sz="1800" i="0" dirty="0">
                <a:solidFill>
                  <a:schemeClr val="folHlink"/>
                </a:solidFill>
              </a:rPr>
              <a:t> насекомые», «Насекомые нашего края».</a:t>
            </a:r>
          </a:p>
          <a:p>
            <a:pPr>
              <a:defRPr/>
            </a:pPr>
            <a:endParaRPr lang="ru-RU" sz="1800" i="0" u="sng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3554" name="Содержимое 3" descr="0001-001-Matematik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72313"/>
          </a:xfrm>
        </p:spPr>
      </p:pic>
      <p:sp>
        <p:nvSpPr>
          <p:cNvPr id="5" name="TextBox 4"/>
          <p:cNvSpPr txBox="1"/>
          <p:nvPr/>
        </p:nvSpPr>
        <p:spPr>
          <a:xfrm>
            <a:off x="179388" y="642938"/>
            <a:ext cx="8393112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i="0" dirty="0" smtClean="0">
                <a:solidFill>
                  <a:schemeClr val="folHlink"/>
                </a:solidFill>
              </a:rPr>
              <a:t>игра </a:t>
            </a:r>
            <a:r>
              <a:rPr lang="ru-RU" sz="1800" i="0" dirty="0">
                <a:solidFill>
                  <a:schemeClr val="folHlink"/>
                </a:solidFill>
              </a:rPr>
              <a:t>с мячом «Назови насекомое», «Бабочки и цветы», «Пчелы и медведь», «Поймай комара», «Паук и мухи</a:t>
            </a:r>
            <a:r>
              <a:rPr lang="ru-RU" sz="1800" i="0" dirty="0" smtClean="0">
                <a:solidFill>
                  <a:schemeClr val="folHlink"/>
                </a:solidFill>
              </a:rPr>
              <a:t>»;</a:t>
            </a:r>
          </a:p>
          <a:p>
            <a:pPr>
              <a:defRPr/>
            </a:pPr>
            <a:r>
              <a:rPr lang="ru-RU" sz="1800" i="0" dirty="0" smtClean="0">
                <a:solidFill>
                  <a:schemeClr val="folHlink"/>
                </a:solidFill>
              </a:rPr>
              <a:t> </a:t>
            </a:r>
            <a:r>
              <a:rPr lang="ru-RU" sz="1800" i="0" dirty="0">
                <a:solidFill>
                  <a:schemeClr val="folHlink"/>
                </a:solidFill>
              </a:rPr>
              <a:t>дидактические игры «Четвертый лишний», «Узнай чье крылышко», «Парные картинки», «Собери картинку», «Вредный - полезный», «Соедини по точкам</a:t>
            </a:r>
            <a:r>
              <a:rPr lang="ru-RU" sz="1800" i="0" dirty="0" smtClean="0">
                <a:solidFill>
                  <a:schemeClr val="folHlink"/>
                </a:solidFill>
              </a:rPr>
              <a:t>»;</a:t>
            </a:r>
            <a:endParaRPr lang="ru-RU" sz="1800" i="0" dirty="0">
              <a:solidFill>
                <a:schemeClr val="folHlink"/>
              </a:solidFill>
            </a:endParaRPr>
          </a:p>
          <a:p>
            <a:pPr>
              <a:defRPr/>
            </a:pPr>
            <a:r>
              <a:rPr lang="ru-RU" sz="1800" i="0" dirty="0" smtClean="0">
                <a:solidFill>
                  <a:schemeClr val="folHlink"/>
                </a:solidFill>
              </a:rPr>
              <a:t>слушание</a:t>
            </a:r>
            <a:r>
              <a:rPr lang="ru-RU" sz="1800" i="0" dirty="0">
                <a:solidFill>
                  <a:schemeClr val="folHlink"/>
                </a:solidFill>
              </a:rPr>
              <a:t>: Н. Римский-Корсаков «Полет Шмеля», Р. Шуман «Бабочки». Прослушивание песен В. </a:t>
            </a:r>
            <a:r>
              <a:rPr lang="ru-RU" sz="1800" i="0" dirty="0" err="1">
                <a:solidFill>
                  <a:schemeClr val="folHlink"/>
                </a:solidFill>
              </a:rPr>
              <a:t>Шаинский</a:t>
            </a:r>
            <a:r>
              <a:rPr lang="ru-RU" sz="1800" i="0" dirty="0">
                <a:solidFill>
                  <a:schemeClr val="folHlink"/>
                </a:solidFill>
              </a:rPr>
              <a:t> «В траве сидел кузнечик».</a:t>
            </a:r>
          </a:p>
          <a:p>
            <a:pPr>
              <a:defRPr/>
            </a:pPr>
            <a:r>
              <a:rPr lang="ru-RU" sz="1800" i="0" dirty="0">
                <a:solidFill>
                  <a:schemeClr val="folHlink"/>
                </a:solidFill>
              </a:rPr>
              <a:t>Работа с родителями: консультации для родителей «Как провести выходной день с ребенком на природе?», «Первая помощь при укусах насекомых»; выпуск буклета «Как защитится от опасных насекомых?»; помощь родителей в изготовлении книжек-малышек «Удивительный мир насекомых».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5602" name="Содержимое 3" descr="0001-001-Matematik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72313"/>
          </a:xfrm>
        </p:spPr>
      </p:pic>
      <p:sp>
        <p:nvSpPr>
          <p:cNvPr id="5" name="TextBox 4"/>
          <p:cNvSpPr txBox="1"/>
          <p:nvPr/>
        </p:nvSpPr>
        <p:spPr>
          <a:xfrm>
            <a:off x="900113" y="500063"/>
            <a:ext cx="7672387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Реализация проекта</a:t>
            </a:r>
            <a:endParaRPr lang="ru-RU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4" name="Picture 65" descr="DSCN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0825" y="3968750"/>
            <a:ext cx="385127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6" descr="DSCN00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484313"/>
            <a:ext cx="3846512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7" descr="DSCN00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268413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8" descr="DSCN00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4076700"/>
            <a:ext cx="35290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264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ДАРЫ ОСЕНИ</dc:title>
  <cp:lastModifiedBy>User</cp:lastModifiedBy>
  <cp:revision>76</cp:revision>
  <cp:lastPrinted>2017-09-05T02:44:01Z</cp:lastPrinted>
  <dcterms:modified xsi:type="dcterms:W3CDTF">2018-08-26T13:22:40Z</dcterms:modified>
</cp:coreProperties>
</file>