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5" r:id="rId12"/>
    <p:sldId id="270" r:id="rId13"/>
    <p:sldId id="271" r:id="rId14"/>
    <p:sldId id="267" r:id="rId15"/>
    <p:sldId id="268" r:id="rId16"/>
    <p:sldId id="269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6DB12-FEBB-47BA-8E68-39CE18B54B87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8CFB1-5C6C-4659-8A37-7A4779556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96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1D9222-88D1-474F-8FEB-63FE70E59B44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39FE51-A9A6-4071-9A80-9B1D7307267C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8.gif"/><Relationship Id="rId4" Type="http://schemas.openxmlformats.org/officeDocument/2006/relationships/image" Target="../media/image11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7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1.png"/><Relationship Id="rId7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.gi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png"/><Relationship Id="rId7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11.png"/><Relationship Id="rId9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78.png"/><Relationship Id="rId7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78.png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3.jpeg"/><Relationship Id="rId4" Type="http://schemas.openxmlformats.org/officeDocument/2006/relationships/image" Target="../media/image11.png"/><Relationship Id="rId9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78.pn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11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8.gif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38.jpeg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12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6.jpeg"/><Relationship Id="rId5" Type="http://schemas.openxmlformats.org/officeDocument/2006/relationships/image" Target="../media/image11.png"/><Relationship Id="rId10" Type="http://schemas.openxmlformats.org/officeDocument/2006/relationships/image" Target="../media/image35.jpeg"/><Relationship Id="rId4" Type="http://schemas.openxmlformats.org/officeDocument/2006/relationships/image" Target="../media/image32.pn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45.jpeg"/><Relationship Id="rId4" Type="http://schemas.openxmlformats.org/officeDocument/2006/relationships/image" Target="../media/image42.pn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6.pn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8.gif"/><Relationship Id="rId5" Type="http://schemas.openxmlformats.org/officeDocument/2006/relationships/image" Target="../media/image11.png"/><Relationship Id="rId10" Type="http://schemas.openxmlformats.org/officeDocument/2006/relationships/image" Target="../media/image50.jpeg"/><Relationship Id="rId4" Type="http://schemas.openxmlformats.org/officeDocument/2006/relationships/image" Target="../media/image32.pn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4" y="5777893"/>
            <a:ext cx="946887" cy="94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14" y="0"/>
            <a:ext cx="1591486" cy="183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95" y="6027763"/>
            <a:ext cx="1010323" cy="76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4098" y="5081126"/>
            <a:ext cx="1651762" cy="169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5" y="161554"/>
            <a:ext cx="1122728" cy="11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32" y="2055857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6924" y="5741591"/>
            <a:ext cx="1314146" cy="9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63863" y="260648"/>
            <a:ext cx="753939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МКДОУ Д/С № 451 КОМБИНИРОВАННОГО ВИДА </a:t>
            </a:r>
          </a:p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«ТЕРЕМОК» 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Г.НОВОСИБИРСКА</a:t>
            </a:r>
          </a:p>
          <a:p>
            <a:pPr algn="ctr"/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Образовательный проект «Насекомые»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реализации с детьми старшего дошкольного возраста гр. «Одуванчик» 5-6 лет</a:t>
            </a:r>
          </a:p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рок реализации проекта -1 месяц</a:t>
            </a:r>
          </a:p>
          <a:p>
            <a:pPr algn="ctr"/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Автор проекта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воспитатели</a:t>
            </a:r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Обухова Н.П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r"/>
            <a:r>
              <a:rPr lang="ru-RU" sz="2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Толстогузова И.Г.</a:t>
            </a:r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2018 г.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496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97" y="137863"/>
            <a:ext cx="93565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5738625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0596" y="5704865"/>
            <a:ext cx="900325" cy="9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проект\проект насекомые\фото для проекта\P10100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194" y="1602471"/>
            <a:ext cx="4297302" cy="322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76266"/>
            <a:ext cx="1080120" cy="99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E:\проект\проект насекомые\фото для проекта\P10100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73" y="1628800"/>
            <a:ext cx="4262197" cy="319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2" y="1878608"/>
            <a:ext cx="828092" cy="99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1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79400"/>
            <a:ext cx="1512168" cy="138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6256" y="5586656"/>
            <a:ext cx="1842351" cy="12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2132856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Разгадывали кроссворд: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133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59"/>
          <p:cNvSpPr>
            <a:spLocks noChangeArrowheads="1"/>
          </p:cNvSpPr>
          <p:nvPr/>
        </p:nvSpPr>
        <p:spPr bwMode="auto">
          <a:xfrm>
            <a:off x="1908175" y="44370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75" name="AutoShape 58"/>
          <p:cNvSpPr>
            <a:spLocks noChangeArrowheads="1"/>
          </p:cNvSpPr>
          <p:nvPr/>
        </p:nvSpPr>
        <p:spPr bwMode="auto">
          <a:xfrm>
            <a:off x="1908175" y="40052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76" name="AutoShape 55"/>
          <p:cNvSpPr>
            <a:spLocks noChangeArrowheads="1"/>
          </p:cNvSpPr>
          <p:nvPr/>
        </p:nvSpPr>
        <p:spPr bwMode="auto">
          <a:xfrm>
            <a:off x="1042988" y="35734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77" name="AutoShape 52"/>
          <p:cNvSpPr>
            <a:spLocks noChangeArrowheads="1"/>
          </p:cNvSpPr>
          <p:nvPr/>
        </p:nvSpPr>
        <p:spPr bwMode="auto">
          <a:xfrm>
            <a:off x="14763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78" name="AutoShape 53"/>
          <p:cNvSpPr>
            <a:spLocks noChangeArrowheads="1"/>
          </p:cNvSpPr>
          <p:nvPr/>
        </p:nvSpPr>
        <p:spPr bwMode="auto">
          <a:xfrm>
            <a:off x="19081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79" name="AutoShape 54"/>
          <p:cNvSpPr>
            <a:spLocks noChangeArrowheads="1"/>
          </p:cNvSpPr>
          <p:nvPr/>
        </p:nvSpPr>
        <p:spPr bwMode="auto">
          <a:xfrm>
            <a:off x="23399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80" name="AutoShape 48"/>
          <p:cNvSpPr>
            <a:spLocks noChangeArrowheads="1"/>
          </p:cNvSpPr>
          <p:nvPr/>
        </p:nvSpPr>
        <p:spPr bwMode="auto">
          <a:xfrm>
            <a:off x="27717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81" name="AutoShape 49"/>
          <p:cNvSpPr>
            <a:spLocks noChangeArrowheads="1"/>
          </p:cNvSpPr>
          <p:nvPr/>
        </p:nvSpPr>
        <p:spPr bwMode="auto">
          <a:xfrm>
            <a:off x="32035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82" name="AutoShape 50"/>
          <p:cNvSpPr>
            <a:spLocks noChangeArrowheads="1"/>
          </p:cNvSpPr>
          <p:nvPr/>
        </p:nvSpPr>
        <p:spPr bwMode="auto">
          <a:xfrm>
            <a:off x="36353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83" name="AutoShape 51"/>
          <p:cNvSpPr>
            <a:spLocks noChangeArrowheads="1"/>
          </p:cNvSpPr>
          <p:nvPr/>
        </p:nvSpPr>
        <p:spPr bwMode="auto">
          <a:xfrm>
            <a:off x="40671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84" name="AutoShape 47"/>
          <p:cNvSpPr>
            <a:spLocks noChangeArrowheads="1"/>
          </p:cNvSpPr>
          <p:nvPr/>
        </p:nvSpPr>
        <p:spPr bwMode="auto">
          <a:xfrm>
            <a:off x="3635375" y="2276475"/>
            <a:ext cx="503238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85" name="AutoShape 44"/>
          <p:cNvSpPr>
            <a:spLocks noChangeArrowheads="1"/>
          </p:cNvSpPr>
          <p:nvPr/>
        </p:nvSpPr>
        <p:spPr bwMode="auto">
          <a:xfrm>
            <a:off x="3203575" y="1844675"/>
            <a:ext cx="503238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86" name="AutoShape 45"/>
          <p:cNvSpPr>
            <a:spLocks noChangeArrowheads="1"/>
          </p:cNvSpPr>
          <p:nvPr/>
        </p:nvSpPr>
        <p:spPr bwMode="auto">
          <a:xfrm>
            <a:off x="3635375" y="1844675"/>
            <a:ext cx="503238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87" name="AutoShape 46"/>
          <p:cNvSpPr>
            <a:spLocks noChangeArrowheads="1"/>
          </p:cNvSpPr>
          <p:nvPr/>
        </p:nvSpPr>
        <p:spPr bwMode="auto">
          <a:xfrm>
            <a:off x="4067175" y="1844675"/>
            <a:ext cx="503238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88" name="AutoShape 42"/>
          <p:cNvSpPr>
            <a:spLocks noChangeArrowheads="1"/>
          </p:cNvSpPr>
          <p:nvPr/>
        </p:nvSpPr>
        <p:spPr bwMode="auto">
          <a:xfrm>
            <a:off x="6227763" y="31416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89" name="AutoShape 40"/>
          <p:cNvSpPr>
            <a:spLocks noChangeArrowheads="1"/>
          </p:cNvSpPr>
          <p:nvPr/>
        </p:nvSpPr>
        <p:spPr bwMode="auto">
          <a:xfrm>
            <a:off x="6227763" y="27082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90" name="AutoShape 41"/>
          <p:cNvSpPr>
            <a:spLocks noChangeArrowheads="1"/>
          </p:cNvSpPr>
          <p:nvPr/>
        </p:nvSpPr>
        <p:spPr bwMode="auto">
          <a:xfrm>
            <a:off x="6227763" y="22764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91" name="AutoShape 30"/>
          <p:cNvSpPr>
            <a:spLocks noChangeArrowheads="1"/>
          </p:cNvSpPr>
          <p:nvPr/>
        </p:nvSpPr>
        <p:spPr bwMode="auto">
          <a:xfrm>
            <a:off x="5364163" y="6165850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92" name="AutoShape 33"/>
          <p:cNvSpPr>
            <a:spLocks noChangeArrowheads="1"/>
          </p:cNvSpPr>
          <p:nvPr/>
        </p:nvSpPr>
        <p:spPr bwMode="auto">
          <a:xfrm>
            <a:off x="5364163" y="5734050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93" name="AutoShape 25"/>
          <p:cNvSpPr>
            <a:spLocks noChangeArrowheads="1"/>
          </p:cNvSpPr>
          <p:nvPr/>
        </p:nvSpPr>
        <p:spPr bwMode="auto">
          <a:xfrm>
            <a:off x="5364163" y="53006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95" name="AutoShape 24"/>
          <p:cNvSpPr>
            <a:spLocks noChangeArrowheads="1"/>
          </p:cNvSpPr>
          <p:nvPr/>
        </p:nvSpPr>
        <p:spPr bwMode="auto">
          <a:xfrm>
            <a:off x="5364163" y="27082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а</a:t>
            </a:r>
          </a:p>
        </p:txBody>
      </p:sp>
      <p:sp>
        <p:nvSpPr>
          <p:cNvPr id="3096" name="AutoShape 23"/>
          <p:cNvSpPr>
            <a:spLocks noChangeArrowheads="1"/>
          </p:cNvSpPr>
          <p:nvPr/>
        </p:nvSpPr>
        <p:spPr bwMode="auto">
          <a:xfrm>
            <a:off x="5364163" y="22764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к</a:t>
            </a:r>
          </a:p>
        </p:txBody>
      </p:sp>
      <p:sp>
        <p:nvSpPr>
          <p:cNvPr id="2" name="AutoShape 18"/>
          <p:cNvSpPr>
            <a:spLocks noChangeArrowheads="1"/>
          </p:cNvSpPr>
          <p:nvPr/>
        </p:nvSpPr>
        <p:spPr bwMode="auto">
          <a:xfrm>
            <a:off x="3635375" y="44370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97" name="AutoShape 19"/>
          <p:cNvSpPr>
            <a:spLocks noChangeArrowheads="1"/>
          </p:cNvSpPr>
          <p:nvPr/>
        </p:nvSpPr>
        <p:spPr bwMode="auto">
          <a:xfrm>
            <a:off x="4067175" y="44370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098" name="AutoShape 4"/>
          <p:cNvSpPr>
            <a:spLocks noChangeArrowheads="1"/>
          </p:cNvSpPr>
          <p:nvPr/>
        </p:nvSpPr>
        <p:spPr bwMode="auto">
          <a:xfrm>
            <a:off x="4500563" y="52863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е</a:t>
            </a:r>
          </a:p>
        </p:txBody>
      </p:sp>
      <p:sp>
        <p:nvSpPr>
          <p:cNvPr id="3099" name="AutoShape 5"/>
          <p:cNvSpPr>
            <a:spLocks noChangeArrowheads="1"/>
          </p:cNvSpPr>
          <p:nvPr/>
        </p:nvSpPr>
        <p:spPr bwMode="auto">
          <a:xfrm>
            <a:off x="4500563" y="48688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ы</a:t>
            </a:r>
          </a:p>
        </p:txBody>
      </p:sp>
      <p:sp>
        <p:nvSpPr>
          <p:cNvPr id="3100" name="AutoShape 6"/>
          <p:cNvSpPr>
            <a:spLocks noChangeArrowheads="1"/>
          </p:cNvSpPr>
          <p:nvPr/>
        </p:nvSpPr>
        <p:spPr bwMode="auto">
          <a:xfrm>
            <a:off x="4500563" y="44370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м</a:t>
            </a:r>
          </a:p>
        </p:txBody>
      </p:sp>
      <p:sp>
        <p:nvSpPr>
          <p:cNvPr id="3101" name="AutoShape 7"/>
          <p:cNvSpPr>
            <a:spLocks noChangeArrowheads="1"/>
          </p:cNvSpPr>
          <p:nvPr/>
        </p:nvSpPr>
        <p:spPr bwMode="auto">
          <a:xfrm>
            <a:off x="4500563" y="40052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о</a:t>
            </a:r>
          </a:p>
        </p:txBody>
      </p:sp>
      <p:sp>
        <p:nvSpPr>
          <p:cNvPr id="3102" name="AutoShape 8"/>
          <p:cNvSpPr>
            <a:spLocks noChangeArrowheads="1"/>
          </p:cNvSpPr>
          <p:nvPr/>
        </p:nvSpPr>
        <p:spPr bwMode="auto">
          <a:xfrm>
            <a:off x="4500563" y="35734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к</a:t>
            </a:r>
          </a:p>
        </p:txBody>
      </p:sp>
      <p:sp>
        <p:nvSpPr>
          <p:cNvPr id="3103" name="AutoShape 9"/>
          <p:cNvSpPr>
            <a:spLocks noChangeArrowheads="1"/>
          </p:cNvSpPr>
          <p:nvPr/>
        </p:nvSpPr>
        <p:spPr bwMode="auto">
          <a:xfrm>
            <a:off x="4500563" y="31416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е</a:t>
            </a:r>
          </a:p>
        </p:txBody>
      </p:sp>
      <p:sp>
        <p:nvSpPr>
          <p:cNvPr id="3104" name="AutoShape 10"/>
          <p:cNvSpPr>
            <a:spLocks noChangeArrowheads="1"/>
          </p:cNvSpPr>
          <p:nvPr/>
        </p:nvSpPr>
        <p:spPr bwMode="auto">
          <a:xfrm>
            <a:off x="4500563" y="27082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с</a:t>
            </a:r>
          </a:p>
        </p:txBody>
      </p:sp>
      <p:sp>
        <p:nvSpPr>
          <p:cNvPr id="3105" name="AutoShape 11"/>
          <p:cNvSpPr>
            <a:spLocks noChangeArrowheads="1"/>
          </p:cNvSpPr>
          <p:nvPr/>
        </p:nvSpPr>
        <p:spPr bwMode="auto">
          <a:xfrm>
            <a:off x="4500563" y="22764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а</a:t>
            </a:r>
          </a:p>
        </p:txBody>
      </p:sp>
      <p:sp>
        <p:nvSpPr>
          <p:cNvPr id="3106" name="AutoShape 12"/>
          <p:cNvSpPr>
            <a:spLocks noChangeArrowheads="1"/>
          </p:cNvSpPr>
          <p:nvPr/>
        </p:nvSpPr>
        <p:spPr bwMode="auto">
          <a:xfrm>
            <a:off x="4500563" y="18446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н</a:t>
            </a:r>
          </a:p>
        </p:txBody>
      </p:sp>
      <p:sp>
        <p:nvSpPr>
          <p:cNvPr id="3107" name="AutoShape 13"/>
          <p:cNvSpPr>
            <a:spLocks noChangeArrowheads="1"/>
          </p:cNvSpPr>
          <p:nvPr/>
        </p:nvSpPr>
        <p:spPr bwMode="auto">
          <a:xfrm>
            <a:off x="4932363" y="44370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08" name="AutoShape 14"/>
          <p:cNvSpPr>
            <a:spLocks noChangeArrowheads="1"/>
          </p:cNvSpPr>
          <p:nvPr/>
        </p:nvSpPr>
        <p:spPr bwMode="auto">
          <a:xfrm>
            <a:off x="5364163" y="48688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09" name="AutoShape 15"/>
          <p:cNvSpPr>
            <a:spLocks noChangeArrowheads="1"/>
          </p:cNvSpPr>
          <p:nvPr/>
        </p:nvSpPr>
        <p:spPr bwMode="auto">
          <a:xfrm>
            <a:off x="5364163" y="44370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10" name="AutoShape 16"/>
          <p:cNvSpPr>
            <a:spLocks noChangeArrowheads="1"/>
          </p:cNvSpPr>
          <p:nvPr/>
        </p:nvSpPr>
        <p:spPr bwMode="auto">
          <a:xfrm>
            <a:off x="5364163" y="40052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11" name="AutoShape 17"/>
          <p:cNvSpPr>
            <a:spLocks noChangeArrowheads="1"/>
          </p:cNvSpPr>
          <p:nvPr/>
        </p:nvSpPr>
        <p:spPr bwMode="auto">
          <a:xfrm>
            <a:off x="5364163" y="35734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12" name="AutoShape 20"/>
          <p:cNvSpPr>
            <a:spLocks noChangeArrowheads="1"/>
          </p:cNvSpPr>
          <p:nvPr/>
        </p:nvSpPr>
        <p:spPr bwMode="auto">
          <a:xfrm>
            <a:off x="4932363" y="18446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14" name="AutoShape 21"/>
          <p:cNvSpPr>
            <a:spLocks noChangeArrowheads="1"/>
          </p:cNvSpPr>
          <p:nvPr/>
        </p:nvSpPr>
        <p:spPr bwMode="auto">
          <a:xfrm>
            <a:off x="5364163" y="18446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ч</a:t>
            </a:r>
          </a:p>
        </p:txBody>
      </p:sp>
      <p:sp>
        <p:nvSpPr>
          <p:cNvPr id="3" name="AutoShape 22"/>
          <p:cNvSpPr>
            <a:spLocks noChangeArrowheads="1"/>
          </p:cNvSpPr>
          <p:nvPr/>
        </p:nvSpPr>
        <p:spPr bwMode="auto">
          <a:xfrm>
            <a:off x="5795963" y="18446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16" name="AutoShape 29"/>
          <p:cNvSpPr>
            <a:spLocks noChangeArrowheads="1"/>
          </p:cNvSpPr>
          <p:nvPr/>
        </p:nvSpPr>
        <p:spPr bwMode="auto">
          <a:xfrm>
            <a:off x="5364163" y="14128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о</a:t>
            </a:r>
          </a:p>
        </p:txBody>
      </p:sp>
      <p:sp>
        <p:nvSpPr>
          <p:cNvPr id="3117" name="AutoShape 28"/>
          <p:cNvSpPr>
            <a:spLocks noChangeArrowheads="1"/>
          </p:cNvSpPr>
          <p:nvPr/>
        </p:nvSpPr>
        <p:spPr bwMode="auto">
          <a:xfrm>
            <a:off x="5364163" y="9810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б</a:t>
            </a:r>
          </a:p>
        </p:txBody>
      </p:sp>
      <p:sp>
        <p:nvSpPr>
          <p:cNvPr id="3118" name="AutoShape 27"/>
          <p:cNvSpPr>
            <a:spLocks noChangeArrowheads="1"/>
          </p:cNvSpPr>
          <p:nvPr/>
        </p:nvSpPr>
        <p:spPr bwMode="auto">
          <a:xfrm>
            <a:off x="5364163" y="5492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а</a:t>
            </a:r>
          </a:p>
        </p:txBody>
      </p:sp>
      <p:sp>
        <p:nvSpPr>
          <p:cNvPr id="3119" name="AutoShape 34"/>
          <p:cNvSpPr>
            <a:spLocks noChangeArrowheads="1"/>
          </p:cNvSpPr>
          <p:nvPr/>
        </p:nvSpPr>
        <p:spPr bwMode="auto">
          <a:xfrm>
            <a:off x="5364163" y="18891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б</a:t>
            </a:r>
          </a:p>
        </p:txBody>
      </p:sp>
      <p:sp>
        <p:nvSpPr>
          <p:cNvPr id="4" name="AutoShape 35"/>
          <p:cNvSpPr>
            <a:spLocks noChangeArrowheads="1"/>
          </p:cNvSpPr>
          <p:nvPr/>
        </p:nvSpPr>
        <p:spPr bwMode="auto">
          <a:xfrm>
            <a:off x="6227763" y="18446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20" name="AutoShape 36"/>
          <p:cNvSpPr>
            <a:spLocks noChangeArrowheads="1"/>
          </p:cNvSpPr>
          <p:nvPr/>
        </p:nvSpPr>
        <p:spPr bwMode="auto">
          <a:xfrm>
            <a:off x="6227763" y="14128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21" name="AutoShape 37"/>
          <p:cNvSpPr>
            <a:spLocks noChangeArrowheads="1"/>
          </p:cNvSpPr>
          <p:nvPr/>
        </p:nvSpPr>
        <p:spPr bwMode="auto">
          <a:xfrm>
            <a:off x="6227763" y="9810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22" name="AutoShape 38"/>
          <p:cNvSpPr>
            <a:spLocks noChangeArrowheads="1"/>
          </p:cNvSpPr>
          <p:nvPr/>
        </p:nvSpPr>
        <p:spPr bwMode="auto">
          <a:xfrm>
            <a:off x="6227763" y="5492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23" name="AutoShape 39"/>
          <p:cNvSpPr>
            <a:spLocks noChangeArrowheads="1"/>
          </p:cNvSpPr>
          <p:nvPr/>
        </p:nvSpPr>
        <p:spPr bwMode="auto">
          <a:xfrm>
            <a:off x="6227763" y="18891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24" name="AutoShape 43"/>
          <p:cNvSpPr>
            <a:spLocks noChangeArrowheads="1"/>
          </p:cNvSpPr>
          <p:nvPr/>
        </p:nvSpPr>
        <p:spPr bwMode="auto">
          <a:xfrm>
            <a:off x="3635375" y="1412875"/>
            <a:ext cx="503238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25" name="AutoShape 56"/>
          <p:cNvSpPr>
            <a:spLocks noChangeArrowheads="1"/>
          </p:cNvSpPr>
          <p:nvPr/>
        </p:nvSpPr>
        <p:spPr bwMode="auto">
          <a:xfrm>
            <a:off x="1908175" y="31416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3126" name="AutoShape 57"/>
          <p:cNvSpPr>
            <a:spLocks noChangeArrowheads="1"/>
          </p:cNvSpPr>
          <p:nvPr/>
        </p:nvSpPr>
        <p:spPr bwMode="auto">
          <a:xfrm>
            <a:off x="1908175" y="2708275"/>
            <a:ext cx="503238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60" name="Вертикальный свиток 59"/>
          <p:cNvSpPr/>
          <p:nvPr/>
        </p:nvSpPr>
        <p:spPr>
          <a:xfrm>
            <a:off x="5715008" y="3714752"/>
            <a:ext cx="3786214" cy="3143248"/>
          </a:xfrm>
          <a:prstGeom prst="verticalScroll">
            <a:avLst/>
          </a:prstGeom>
          <a:solidFill>
            <a:srgbClr val="33CC33"/>
          </a:solidFill>
          <a:ln w="38100">
            <a:solidFill>
              <a:srgbClr val="009900"/>
            </a:solidFill>
          </a:ln>
          <a:effectLst>
            <a:innerShdw blurRad="63500" dist="50800" dir="13500000">
              <a:srgbClr val="00B05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Comic Sans MS" pitchFamily="66" charset="0"/>
              </a:rPr>
              <a:t>Спал цветок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Comic Sans MS" pitchFamily="66" charset="0"/>
              </a:rPr>
              <a:t>и вдруг проснулся,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Comic Sans MS" pitchFamily="66" charset="0"/>
              </a:rPr>
              <a:t>Больше спать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Comic Sans MS" pitchFamily="66" charset="0"/>
              </a:rPr>
              <a:t>не захотел,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Comic Sans MS" pitchFamily="66" charset="0"/>
              </a:rPr>
              <a:t>Шевельнулся, встрепенулся,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Comic Sans MS" pitchFamily="66" charset="0"/>
              </a:rPr>
              <a:t>Взвился вверх и улетел. </a:t>
            </a:r>
          </a:p>
        </p:txBody>
      </p:sp>
      <p:pic>
        <p:nvPicPr>
          <p:cNvPr id="3131" name="Picture 61" descr="E:\кроссворд насекомые\животные\муравей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4643438"/>
            <a:ext cx="201612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2" descr="E:\кроссворд насекомые\животные\бабочка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983" flipH="1">
            <a:off x="939800" y="2782888"/>
            <a:ext cx="72866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2" name="Picture 63" descr="E:\кроссворд насекомые\животные\бабочка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87714">
            <a:off x="7737475" y="990601"/>
            <a:ext cx="9620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" name="Picture 64" descr="E:\кроссворд насекомые\животные\бабочка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64676">
            <a:off x="7272338" y="2546350"/>
            <a:ext cx="90646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4" name="Picture 65" descr="E:\кроссворд насекомые\животные\бабочка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71596">
            <a:off x="74613" y="5116513"/>
            <a:ext cx="796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5" name="Picture 68" descr="E:\кроссворд насекомые\животные\бабочка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1812">
            <a:off x="1385887" y="5091113"/>
            <a:ext cx="1146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8" name="Picture 7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71500"/>
            <a:ext cx="2708275" cy="1928813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Заголовок 82"/>
          <p:cNvSpPr txBox="1">
            <a:spLocks/>
          </p:cNvSpPr>
          <p:nvPr/>
        </p:nvSpPr>
        <p:spPr bwMode="auto">
          <a:xfrm>
            <a:off x="5000625" y="214313"/>
            <a:ext cx="4286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3200" b="1" kern="0" dirty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093911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1"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59"/>
          <p:cNvSpPr>
            <a:spLocks noChangeArrowheads="1"/>
          </p:cNvSpPr>
          <p:nvPr/>
        </p:nvSpPr>
        <p:spPr bwMode="auto">
          <a:xfrm>
            <a:off x="1908175" y="44370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а</a:t>
            </a:r>
          </a:p>
        </p:txBody>
      </p:sp>
      <p:sp>
        <p:nvSpPr>
          <p:cNvPr id="7172" name="AutoShape 58"/>
          <p:cNvSpPr>
            <a:spLocks noChangeArrowheads="1"/>
          </p:cNvSpPr>
          <p:nvPr/>
        </p:nvSpPr>
        <p:spPr bwMode="auto">
          <a:xfrm>
            <a:off x="1928813" y="4005263"/>
            <a:ext cx="482600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л</a:t>
            </a:r>
          </a:p>
        </p:txBody>
      </p:sp>
      <p:sp>
        <p:nvSpPr>
          <p:cNvPr id="2" name="AutoShape 55"/>
          <p:cNvSpPr>
            <a:spLocks noChangeArrowheads="1"/>
          </p:cNvSpPr>
          <p:nvPr/>
        </p:nvSpPr>
        <p:spPr bwMode="auto">
          <a:xfrm>
            <a:off x="1042988" y="35734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173" name="AutoShape 52"/>
          <p:cNvSpPr>
            <a:spLocks noChangeArrowheads="1"/>
          </p:cNvSpPr>
          <p:nvPr/>
        </p:nvSpPr>
        <p:spPr bwMode="auto">
          <a:xfrm>
            <a:off x="14763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175" name="AutoShape 53"/>
          <p:cNvSpPr>
            <a:spLocks noChangeArrowheads="1"/>
          </p:cNvSpPr>
          <p:nvPr/>
        </p:nvSpPr>
        <p:spPr bwMode="auto">
          <a:xfrm>
            <a:off x="19081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е</a:t>
            </a:r>
          </a:p>
        </p:txBody>
      </p:sp>
      <p:sp>
        <p:nvSpPr>
          <p:cNvPr id="3" name="AutoShape 54"/>
          <p:cNvSpPr>
            <a:spLocks noChangeArrowheads="1"/>
          </p:cNvSpPr>
          <p:nvPr/>
        </p:nvSpPr>
        <p:spPr bwMode="auto">
          <a:xfrm>
            <a:off x="23399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176" name="AutoShape 48"/>
          <p:cNvSpPr>
            <a:spLocks noChangeArrowheads="1"/>
          </p:cNvSpPr>
          <p:nvPr/>
        </p:nvSpPr>
        <p:spPr bwMode="auto">
          <a:xfrm>
            <a:off x="27717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177" name="AutoShape 49"/>
          <p:cNvSpPr>
            <a:spLocks noChangeArrowheads="1"/>
          </p:cNvSpPr>
          <p:nvPr/>
        </p:nvSpPr>
        <p:spPr bwMode="auto">
          <a:xfrm>
            <a:off x="32035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178" name="AutoShape 50"/>
          <p:cNvSpPr>
            <a:spLocks noChangeArrowheads="1"/>
          </p:cNvSpPr>
          <p:nvPr/>
        </p:nvSpPr>
        <p:spPr bwMode="auto">
          <a:xfrm>
            <a:off x="36353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179" name="AutoShape 51"/>
          <p:cNvSpPr>
            <a:spLocks noChangeArrowheads="1"/>
          </p:cNvSpPr>
          <p:nvPr/>
        </p:nvSpPr>
        <p:spPr bwMode="auto">
          <a:xfrm>
            <a:off x="4067175" y="35734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180" name="AutoShape 47"/>
          <p:cNvSpPr>
            <a:spLocks noChangeArrowheads="1"/>
          </p:cNvSpPr>
          <p:nvPr/>
        </p:nvSpPr>
        <p:spPr bwMode="auto">
          <a:xfrm>
            <a:off x="3635375" y="2276475"/>
            <a:ext cx="503238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к</a:t>
            </a:r>
          </a:p>
        </p:txBody>
      </p:sp>
      <p:sp>
        <p:nvSpPr>
          <p:cNvPr id="7181" name="AutoShape 44"/>
          <p:cNvSpPr>
            <a:spLocks noChangeArrowheads="1"/>
          </p:cNvSpPr>
          <p:nvPr/>
        </p:nvSpPr>
        <p:spPr bwMode="auto">
          <a:xfrm>
            <a:off x="3203575" y="1844675"/>
            <a:ext cx="503238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к</a:t>
            </a:r>
          </a:p>
        </p:txBody>
      </p:sp>
      <p:sp>
        <p:nvSpPr>
          <p:cNvPr id="7182" name="AutoShape 45"/>
          <p:cNvSpPr>
            <a:spLocks noChangeArrowheads="1"/>
          </p:cNvSpPr>
          <p:nvPr/>
        </p:nvSpPr>
        <p:spPr bwMode="auto">
          <a:xfrm>
            <a:off x="3635375" y="1844675"/>
            <a:ext cx="503238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у</a:t>
            </a:r>
          </a:p>
        </p:txBody>
      </p:sp>
      <p:sp>
        <p:nvSpPr>
          <p:cNvPr id="7183" name="AutoShape 46"/>
          <p:cNvSpPr>
            <a:spLocks noChangeArrowheads="1"/>
          </p:cNvSpPr>
          <p:nvPr/>
        </p:nvSpPr>
        <p:spPr bwMode="auto">
          <a:xfrm>
            <a:off x="4067175" y="1844675"/>
            <a:ext cx="503238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з</a:t>
            </a:r>
          </a:p>
        </p:txBody>
      </p:sp>
      <p:sp>
        <p:nvSpPr>
          <p:cNvPr id="7184" name="AutoShape 42"/>
          <p:cNvSpPr>
            <a:spLocks noChangeArrowheads="1"/>
          </p:cNvSpPr>
          <p:nvPr/>
        </p:nvSpPr>
        <p:spPr bwMode="auto">
          <a:xfrm>
            <a:off x="6227763" y="31416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а</a:t>
            </a:r>
          </a:p>
        </p:txBody>
      </p:sp>
      <p:sp>
        <p:nvSpPr>
          <p:cNvPr id="7185" name="AutoShape 40"/>
          <p:cNvSpPr>
            <a:spLocks noChangeArrowheads="1"/>
          </p:cNvSpPr>
          <p:nvPr/>
        </p:nvSpPr>
        <p:spPr bwMode="auto">
          <a:xfrm>
            <a:off x="6227763" y="27082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з</a:t>
            </a:r>
          </a:p>
        </p:txBody>
      </p:sp>
      <p:sp>
        <p:nvSpPr>
          <p:cNvPr id="7186" name="AutoShape 41"/>
          <p:cNvSpPr>
            <a:spLocks noChangeArrowheads="1"/>
          </p:cNvSpPr>
          <p:nvPr/>
        </p:nvSpPr>
        <p:spPr bwMode="auto">
          <a:xfrm>
            <a:off x="6227763" y="22764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о</a:t>
            </a:r>
          </a:p>
        </p:txBody>
      </p:sp>
      <p:sp>
        <p:nvSpPr>
          <p:cNvPr id="7187" name="AutoShape 30"/>
          <p:cNvSpPr>
            <a:spLocks noChangeArrowheads="1"/>
          </p:cNvSpPr>
          <p:nvPr/>
        </p:nvSpPr>
        <p:spPr bwMode="auto">
          <a:xfrm>
            <a:off x="5364163" y="6165850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188" name="AutoShape 33"/>
          <p:cNvSpPr>
            <a:spLocks noChangeArrowheads="1"/>
          </p:cNvSpPr>
          <p:nvPr/>
        </p:nvSpPr>
        <p:spPr bwMode="auto">
          <a:xfrm>
            <a:off x="5364163" y="5734050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189" name="AutoShape 25"/>
          <p:cNvSpPr>
            <a:spLocks noChangeArrowheads="1"/>
          </p:cNvSpPr>
          <p:nvPr/>
        </p:nvSpPr>
        <p:spPr bwMode="auto">
          <a:xfrm>
            <a:off x="5364163" y="53006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190" name="AutoShape 24"/>
          <p:cNvSpPr>
            <a:spLocks noChangeArrowheads="1"/>
          </p:cNvSpPr>
          <p:nvPr/>
        </p:nvSpPr>
        <p:spPr bwMode="auto">
          <a:xfrm>
            <a:off x="5364163" y="27082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а</a:t>
            </a:r>
          </a:p>
        </p:txBody>
      </p:sp>
      <p:sp>
        <p:nvSpPr>
          <p:cNvPr id="7191" name="AutoShape 23"/>
          <p:cNvSpPr>
            <a:spLocks noChangeArrowheads="1"/>
          </p:cNvSpPr>
          <p:nvPr/>
        </p:nvSpPr>
        <p:spPr bwMode="auto">
          <a:xfrm>
            <a:off x="5364163" y="22764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к</a:t>
            </a:r>
          </a:p>
        </p:txBody>
      </p:sp>
      <p:sp>
        <p:nvSpPr>
          <p:cNvPr id="7192" name="AutoShape 18"/>
          <p:cNvSpPr>
            <a:spLocks noChangeArrowheads="1"/>
          </p:cNvSpPr>
          <p:nvPr/>
        </p:nvSpPr>
        <p:spPr bwMode="auto">
          <a:xfrm>
            <a:off x="3635375" y="44370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193" name="AutoShape 19"/>
          <p:cNvSpPr>
            <a:spLocks noChangeArrowheads="1"/>
          </p:cNvSpPr>
          <p:nvPr/>
        </p:nvSpPr>
        <p:spPr bwMode="auto">
          <a:xfrm>
            <a:off x="4067175" y="44370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194" name="AutoShape 4"/>
          <p:cNvSpPr>
            <a:spLocks noChangeArrowheads="1"/>
          </p:cNvSpPr>
          <p:nvPr/>
        </p:nvSpPr>
        <p:spPr bwMode="auto">
          <a:xfrm>
            <a:off x="4500563" y="52863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е</a:t>
            </a:r>
          </a:p>
        </p:txBody>
      </p:sp>
      <p:sp>
        <p:nvSpPr>
          <p:cNvPr id="7195" name="AutoShape 5"/>
          <p:cNvSpPr>
            <a:spLocks noChangeArrowheads="1"/>
          </p:cNvSpPr>
          <p:nvPr/>
        </p:nvSpPr>
        <p:spPr bwMode="auto">
          <a:xfrm>
            <a:off x="4500563" y="48688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ы</a:t>
            </a:r>
          </a:p>
        </p:txBody>
      </p:sp>
      <p:sp>
        <p:nvSpPr>
          <p:cNvPr id="7196" name="AutoShape 6"/>
          <p:cNvSpPr>
            <a:spLocks noChangeArrowheads="1"/>
          </p:cNvSpPr>
          <p:nvPr/>
        </p:nvSpPr>
        <p:spPr bwMode="auto">
          <a:xfrm>
            <a:off x="4500563" y="44370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м</a:t>
            </a:r>
          </a:p>
        </p:txBody>
      </p:sp>
      <p:sp>
        <p:nvSpPr>
          <p:cNvPr id="7197" name="AutoShape 7"/>
          <p:cNvSpPr>
            <a:spLocks noChangeArrowheads="1"/>
          </p:cNvSpPr>
          <p:nvPr/>
        </p:nvSpPr>
        <p:spPr bwMode="auto">
          <a:xfrm>
            <a:off x="4500563" y="40052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о</a:t>
            </a:r>
          </a:p>
        </p:txBody>
      </p:sp>
      <p:sp>
        <p:nvSpPr>
          <p:cNvPr id="7198" name="AutoShape 8"/>
          <p:cNvSpPr>
            <a:spLocks noChangeArrowheads="1"/>
          </p:cNvSpPr>
          <p:nvPr/>
        </p:nvSpPr>
        <p:spPr bwMode="auto">
          <a:xfrm>
            <a:off x="4500563" y="35734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к</a:t>
            </a:r>
          </a:p>
        </p:txBody>
      </p:sp>
      <p:sp>
        <p:nvSpPr>
          <p:cNvPr id="7199" name="AutoShape 9"/>
          <p:cNvSpPr>
            <a:spLocks noChangeArrowheads="1"/>
          </p:cNvSpPr>
          <p:nvPr/>
        </p:nvSpPr>
        <p:spPr bwMode="auto">
          <a:xfrm>
            <a:off x="4500563" y="31416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е</a:t>
            </a:r>
          </a:p>
        </p:txBody>
      </p:sp>
      <p:sp>
        <p:nvSpPr>
          <p:cNvPr id="7200" name="AutoShape 10"/>
          <p:cNvSpPr>
            <a:spLocks noChangeArrowheads="1"/>
          </p:cNvSpPr>
          <p:nvPr/>
        </p:nvSpPr>
        <p:spPr bwMode="auto">
          <a:xfrm>
            <a:off x="4500563" y="27082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с</a:t>
            </a:r>
          </a:p>
        </p:txBody>
      </p:sp>
      <p:sp>
        <p:nvSpPr>
          <p:cNvPr id="7201" name="AutoShape 11"/>
          <p:cNvSpPr>
            <a:spLocks noChangeArrowheads="1"/>
          </p:cNvSpPr>
          <p:nvPr/>
        </p:nvSpPr>
        <p:spPr bwMode="auto">
          <a:xfrm>
            <a:off x="4500563" y="22764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а</a:t>
            </a:r>
          </a:p>
        </p:txBody>
      </p:sp>
      <p:sp>
        <p:nvSpPr>
          <p:cNvPr id="7202" name="AutoShape 12"/>
          <p:cNvSpPr>
            <a:spLocks noChangeArrowheads="1"/>
          </p:cNvSpPr>
          <p:nvPr/>
        </p:nvSpPr>
        <p:spPr bwMode="auto">
          <a:xfrm>
            <a:off x="4500563" y="18446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00000"/>
                </a:solidFill>
                <a:latin typeface="Comic Sans MS" pitchFamily="66" charset="0"/>
              </a:rPr>
              <a:t>н</a:t>
            </a:r>
          </a:p>
        </p:txBody>
      </p:sp>
      <p:sp>
        <p:nvSpPr>
          <p:cNvPr id="7203" name="AutoShape 13"/>
          <p:cNvSpPr>
            <a:spLocks noChangeArrowheads="1"/>
          </p:cNvSpPr>
          <p:nvPr/>
        </p:nvSpPr>
        <p:spPr bwMode="auto">
          <a:xfrm>
            <a:off x="4932363" y="44370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204" name="AutoShape 14"/>
          <p:cNvSpPr>
            <a:spLocks noChangeArrowheads="1"/>
          </p:cNvSpPr>
          <p:nvPr/>
        </p:nvSpPr>
        <p:spPr bwMode="auto">
          <a:xfrm>
            <a:off x="5364163" y="48688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205" name="AutoShape 15"/>
          <p:cNvSpPr>
            <a:spLocks noChangeArrowheads="1"/>
          </p:cNvSpPr>
          <p:nvPr/>
        </p:nvSpPr>
        <p:spPr bwMode="auto">
          <a:xfrm>
            <a:off x="5364163" y="44370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206" name="AutoShape 16"/>
          <p:cNvSpPr>
            <a:spLocks noChangeArrowheads="1"/>
          </p:cNvSpPr>
          <p:nvPr/>
        </p:nvSpPr>
        <p:spPr bwMode="auto">
          <a:xfrm>
            <a:off x="5364163" y="40052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207" name="AutoShape 17"/>
          <p:cNvSpPr>
            <a:spLocks noChangeArrowheads="1"/>
          </p:cNvSpPr>
          <p:nvPr/>
        </p:nvSpPr>
        <p:spPr bwMode="auto">
          <a:xfrm>
            <a:off x="5364163" y="357346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7208" name="AutoShape 20"/>
          <p:cNvSpPr>
            <a:spLocks noChangeArrowheads="1"/>
          </p:cNvSpPr>
          <p:nvPr/>
        </p:nvSpPr>
        <p:spPr bwMode="auto">
          <a:xfrm>
            <a:off x="4932363" y="18446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е</a:t>
            </a:r>
          </a:p>
        </p:txBody>
      </p:sp>
      <p:sp>
        <p:nvSpPr>
          <p:cNvPr id="7209" name="AutoShape 21"/>
          <p:cNvSpPr>
            <a:spLocks noChangeArrowheads="1"/>
          </p:cNvSpPr>
          <p:nvPr/>
        </p:nvSpPr>
        <p:spPr bwMode="auto">
          <a:xfrm>
            <a:off x="5364163" y="18446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ч</a:t>
            </a:r>
          </a:p>
        </p:txBody>
      </p:sp>
      <p:sp>
        <p:nvSpPr>
          <p:cNvPr id="7210" name="AutoShape 22"/>
          <p:cNvSpPr>
            <a:spLocks noChangeArrowheads="1"/>
          </p:cNvSpPr>
          <p:nvPr/>
        </p:nvSpPr>
        <p:spPr bwMode="auto">
          <a:xfrm>
            <a:off x="5795963" y="18446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и</a:t>
            </a:r>
          </a:p>
        </p:txBody>
      </p:sp>
      <p:sp>
        <p:nvSpPr>
          <p:cNvPr id="7211" name="AutoShape 29"/>
          <p:cNvSpPr>
            <a:spLocks noChangeArrowheads="1"/>
          </p:cNvSpPr>
          <p:nvPr/>
        </p:nvSpPr>
        <p:spPr bwMode="auto">
          <a:xfrm>
            <a:off x="5364163" y="14128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о</a:t>
            </a:r>
          </a:p>
        </p:txBody>
      </p:sp>
      <p:sp>
        <p:nvSpPr>
          <p:cNvPr id="7212" name="AutoShape 28"/>
          <p:cNvSpPr>
            <a:spLocks noChangeArrowheads="1"/>
          </p:cNvSpPr>
          <p:nvPr/>
        </p:nvSpPr>
        <p:spPr bwMode="auto">
          <a:xfrm>
            <a:off x="5364163" y="9810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б</a:t>
            </a:r>
          </a:p>
        </p:txBody>
      </p:sp>
      <p:sp>
        <p:nvSpPr>
          <p:cNvPr id="7213" name="AutoShape 27"/>
          <p:cNvSpPr>
            <a:spLocks noChangeArrowheads="1"/>
          </p:cNvSpPr>
          <p:nvPr/>
        </p:nvSpPr>
        <p:spPr bwMode="auto">
          <a:xfrm>
            <a:off x="5364163" y="5492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а</a:t>
            </a:r>
          </a:p>
        </p:txBody>
      </p:sp>
      <p:sp>
        <p:nvSpPr>
          <p:cNvPr id="7214" name="AutoShape 34"/>
          <p:cNvSpPr>
            <a:spLocks noChangeArrowheads="1"/>
          </p:cNvSpPr>
          <p:nvPr/>
        </p:nvSpPr>
        <p:spPr bwMode="auto">
          <a:xfrm>
            <a:off x="5364163" y="18891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б</a:t>
            </a:r>
          </a:p>
        </p:txBody>
      </p:sp>
      <p:sp>
        <p:nvSpPr>
          <p:cNvPr id="7215" name="AutoShape 35"/>
          <p:cNvSpPr>
            <a:spLocks noChangeArrowheads="1"/>
          </p:cNvSpPr>
          <p:nvPr/>
        </p:nvSpPr>
        <p:spPr bwMode="auto">
          <a:xfrm>
            <a:off x="6227763" y="18446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к</a:t>
            </a:r>
          </a:p>
        </p:txBody>
      </p:sp>
      <p:sp>
        <p:nvSpPr>
          <p:cNvPr id="7216" name="AutoShape 36"/>
          <p:cNvSpPr>
            <a:spLocks noChangeArrowheads="1"/>
          </p:cNvSpPr>
          <p:nvPr/>
        </p:nvSpPr>
        <p:spPr bwMode="auto">
          <a:xfrm>
            <a:off x="6227763" y="14128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е</a:t>
            </a:r>
          </a:p>
        </p:txBody>
      </p:sp>
      <p:sp>
        <p:nvSpPr>
          <p:cNvPr id="7217" name="AutoShape 37"/>
          <p:cNvSpPr>
            <a:spLocks noChangeArrowheads="1"/>
          </p:cNvSpPr>
          <p:nvPr/>
        </p:nvSpPr>
        <p:spPr bwMode="auto">
          <a:xfrm>
            <a:off x="6227763" y="9810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р</a:t>
            </a:r>
          </a:p>
        </p:txBody>
      </p:sp>
      <p:sp>
        <p:nvSpPr>
          <p:cNvPr id="7218" name="AutoShape 38"/>
          <p:cNvSpPr>
            <a:spLocks noChangeArrowheads="1"/>
          </p:cNvSpPr>
          <p:nvPr/>
        </p:nvSpPr>
        <p:spPr bwMode="auto">
          <a:xfrm>
            <a:off x="6227763" y="549275"/>
            <a:ext cx="503237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т</a:t>
            </a:r>
          </a:p>
        </p:txBody>
      </p:sp>
      <p:sp>
        <p:nvSpPr>
          <p:cNvPr id="7219" name="AutoShape 39"/>
          <p:cNvSpPr>
            <a:spLocks noChangeArrowheads="1"/>
          </p:cNvSpPr>
          <p:nvPr/>
        </p:nvSpPr>
        <p:spPr bwMode="auto">
          <a:xfrm>
            <a:off x="6227763" y="188913"/>
            <a:ext cx="503237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с</a:t>
            </a:r>
          </a:p>
        </p:txBody>
      </p:sp>
      <p:sp>
        <p:nvSpPr>
          <p:cNvPr id="7220" name="AutoShape 43"/>
          <p:cNvSpPr>
            <a:spLocks noChangeArrowheads="1"/>
          </p:cNvSpPr>
          <p:nvPr/>
        </p:nvSpPr>
        <p:spPr bwMode="auto">
          <a:xfrm>
            <a:off x="3635375" y="1412875"/>
            <a:ext cx="503238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ж</a:t>
            </a:r>
          </a:p>
        </p:txBody>
      </p:sp>
      <p:sp>
        <p:nvSpPr>
          <p:cNvPr id="7222" name="AutoShape 56"/>
          <p:cNvSpPr>
            <a:spLocks noChangeArrowheads="1"/>
          </p:cNvSpPr>
          <p:nvPr/>
        </p:nvSpPr>
        <p:spPr bwMode="auto">
          <a:xfrm>
            <a:off x="1908175" y="3141663"/>
            <a:ext cx="503238" cy="503237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ч</a:t>
            </a:r>
          </a:p>
        </p:txBody>
      </p:sp>
      <p:sp>
        <p:nvSpPr>
          <p:cNvPr id="7223" name="AutoShape 57"/>
          <p:cNvSpPr>
            <a:spLocks noChangeArrowheads="1"/>
          </p:cNvSpPr>
          <p:nvPr/>
        </p:nvSpPr>
        <p:spPr bwMode="auto">
          <a:xfrm>
            <a:off x="1908175" y="2708275"/>
            <a:ext cx="503238" cy="503238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Comic Sans MS" pitchFamily="66" charset="0"/>
              </a:rPr>
              <a:t>п</a:t>
            </a:r>
          </a:p>
        </p:txBody>
      </p:sp>
      <p:sp>
        <p:nvSpPr>
          <p:cNvPr id="70" name="Вертикальный свиток 69"/>
          <p:cNvSpPr/>
          <p:nvPr/>
        </p:nvSpPr>
        <p:spPr>
          <a:xfrm>
            <a:off x="5929313" y="3714750"/>
            <a:ext cx="3500437" cy="3143250"/>
          </a:xfrm>
          <a:prstGeom prst="verticalScroll">
            <a:avLst/>
          </a:prstGeom>
          <a:solidFill>
            <a:srgbClr val="33CC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Comic Sans MS" pitchFamily="66" charset="0"/>
              </a:rPr>
              <a:t>Работник садовый –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Comic Sans MS" pitchFamily="66" charset="0"/>
              </a:rPr>
              <a:t>Поясок медовый.</a:t>
            </a:r>
          </a:p>
        </p:txBody>
      </p:sp>
      <p:pic>
        <p:nvPicPr>
          <p:cNvPr id="7224" name="Picture 62" descr="E:\кроссворд насекомые\животные\бабочка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2471" flipH="1">
            <a:off x="7634288" y="857250"/>
            <a:ext cx="1003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5" name="Picture 63" descr="E:\кроссворд насекомые\животные\бабочка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775">
            <a:off x="874713" y="2628900"/>
            <a:ext cx="8064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6" name="Picture 65" descr="E:\кроссворд насекомые\животные\бабочка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71596">
            <a:off x="74613" y="5259388"/>
            <a:ext cx="796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7" name="Picture 67" descr="E:\кроссворд насекомые\животные\бабочка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1521">
            <a:off x="7126288" y="1993900"/>
            <a:ext cx="9350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0" name="Picture 77" descr="C:\Users\Пользователь\Documents\кроссворд насекомые\животные\пчела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71500"/>
            <a:ext cx="2828925" cy="195262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1" name="Picture 61" descr="E:\кроссворд насекомые\животные\муравей2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4643438"/>
            <a:ext cx="201612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9" descr="E:\кроссворд насекомые\животные\бабочка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6357">
            <a:off x="1430338" y="5132388"/>
            <a:ext cx="1201737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33" name="Заголовок 82"/>
          <p:cNvSpPr>
            <a:spLocks noGrp="1"/>
          </p:cNvSpPr>
          <p:nvPr>
            <p:ph type="ctrTitle"/>
          </p:nvPr>
        </p:nvSpPr>
        <p:spPr>
          <a:xfrm>
            <a:off x="1928813" y="2428875"/>
            <a:ext cx="428625" cy="357188"/>
          </a:xfrm>
        </p:spPr>
        <p:txBody>
          <a:bodyPr>
            <a:normAutofit fontScale="90000"/>
          </a:bodyPr>
          <a:lstStyle/>
          <a:p>
            <a:r>
              <a:rPr lang="ru-RU" altLang="ru-RU" sz="3200" b="1" smtClean="0">
                <a:latin typeface="Comic Sans MS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337253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7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1"/>
                  </p:tgtEl>
                </p:cond>
              </p:nextCondLst>
            </p:seq>
          </p:childTnLst>
        </p:cTn>
      </p:par>
    </p:tnLst>
    <p:bldLst>
      <p:bldP spid="70" grpId="0" animBg="1"/>
      <p:bldP spid="72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5738625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87272" y="473617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Выбор возможных проектов</a:t>
            </a:r>
            <a:endParaRPr lang="ru-RU" sz="36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88405" y="1164769"/>
            <a:ext cx="3343712" cy="163645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Как кусают кровососущие насекомые?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84320" y="4672862"/>
            <a:ext cx="3343712" cy="163645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Для чего нужны насекомые?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94135" y="4672862"/>
            <a:ext cx="3343712" cy="163645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Почему насекомые разные?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88405" y="2924944"/>
            <a:ext cx="3343712" cy="163645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Для чего муравьям муравейник?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14142" y="2932360"/>
            <a:ext cx="3343712" cy="163645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Как зимуют насекомые?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07652" y="1192228"/>
            <a:ext cx="3343712" cy="163645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Как долго живут насекомые?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1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19" y="4777951"/>
            <a:ext cx="1691680" cy="15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52" y="5431117"/>
            <a:ext cx="1378812" cy="126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74" y="596408"/>
            <a:ext cx="1393324" cy="160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52" y="1119948"/>
            <a:ext cx="985736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3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01208"/>
            <a:ext cx="1488427" cy="13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7" y="185525"/>
            <a:ext cx="1241301" cy="143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292080" y="902004"/>
            <a:ext cx="129614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3304" y="5739170"/>
            <a:ext cx="1334661" cy="9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3" y="404664"/>
            <a:ext cx="85984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Реализация проекта</a:t>
            </a:r>
          </a:p>
          <a:p>
            <a:r>
              <a:rPr lang="ru-RU" sz="28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Организационная деятельность</a:t>
            </a:r>
          </a:p>
          <a:p>
            <a:endParaRPr lang="ru-RU" sz="2800" b="1" u="sng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28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Беседа с детьми:</a:t>
            </a:r>
          </a:p>
          <a:p>
            <a:endParaRPr lang="ru-RU" sz="2800" b="1" u="sng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-где обитают насекомые?</a:t>
            </a:r>
          </a:p>
          <a:p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-кто такие насекомые?</a:t>
            </a:r>
          </a:p>
          <a:p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-где дом у насекомых?</a:t>
            </a:r>
          </a:p>
          <a:p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-кто живёт в подземном царстве?</a:t>
            </a:r>
          </a:p>
          <a:p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-где обитают стрекозы?</a:t>
            </a:r>
          </a:p>
          <a:p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-чем питаются бабочки?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133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47110"/>
            <a:ext cx="1656184" cy="152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5738625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692696"/>
            <a:ext cx="7056784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Художественная литература</a:t>
            </a:r>
            <a:endParaRPr lang="ru-RU" sz="24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4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Чтение: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-В. Бианки «Как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муравьишка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домой спешил»</a:t>
            </a:r>
          </a:p>
          <a:p>
            <a:r>
              <a:rPr lang="ru-RU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В. Бианки «Красная точка»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-В.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Самуйлов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«Там, где растёт Венерин башмачок»</a:t>
            </a:r>
          </a:p>
          <a:p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Заучивание:</a:t>
            </a:r>
          </a:p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-Крылов «Стрекоза и муравей»</a:t>
            </a:r>
          </a:p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-К. Чуковский «Муха Цокотуха»</a:t>
            </a:r>
          </a:p>
          <a:p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Загадки: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Экотренинг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«Если в я был насекомым»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-Проблемные ситуации «Что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былобы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еслив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небыло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комаров и бабочек?»</a:t>
            </a:r>
          </a:p>
          <a:p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Музыка:</a:t>
            </a:r>
          </a:p>
          <a:p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траве сидел кузнечик</a:t>
            </a:r>
            <a:endParaRPr lang="ru-RU" sz="24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800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33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4760"/>
            <a:ext cx="1332148" cy="122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5738625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764704"/>
            <a:ext cx="741682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Совместная и самостоятельная деятельность</a:t>
            </a:r>
          </a:p>
          <a:p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Рисование:</a:t>
            </a:r>
          </a:p>
          <a:p>
            <a:pPr marL="457200" indent="-457200">
              <a:buFontTx/>
              <a:buChar char="-"/>
            </a:pP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«Бабочки и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стрекозки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», «Божья коровка на листочке», «Комарики», «Такие разные гусеницы», «В траве сидел кузнечик»</a:t>
            </a:r>
          </a:p>
          <a:p>
            <a:r>
              <a:rPr lang="ru-RU" sz="2400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Апликация</a:t>
            </a:r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«Нарядные бабочки», «Цветные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лодошки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(бабочки)</a:t>
            </a:r>
          </a:p>
          <a:p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Лепка: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- «Паук», «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Муравьишки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муравейнике»,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«Мы на лугу ходили» (коллективная)</a:t>
            </a:r>
          </a:p>
          <a:p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Макет: 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Разногцветный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луг»</a:t>
            </a:r>
          </a:p>
          <a:p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Сочинение с детьми сказок и историй.</a:t>
            </a:r>
          </a:p>
          <a:p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по созданию детских авторских книг «Как я побывал </a:t>
            </a:r>
            <a:r>
              <a:rPr lang="ru-RU" sz="2400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налугу</a:t>
            </a:r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</a:p>
          <a:p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Опыт: «Какое средство от насекомых </a:t>
            </a:r>
            <a:r>
              <a:rPr lang="ru-RU" sz="2400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лутьше</a:t>
            </a:r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?»</a:t>
            </a:r>
          </a:p>
          <a:p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23609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51069"/>
            <a:ext cx="849694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Создание уголка насекомых</a:t>
            </a:r>
          </a:p>
          <a:p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-детская художественная, энциклопедическая литература</a:t>
            </a:r>
          </a:p>
          <a:p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-папки: «Жители луга», «Удивительные бабочки», «Кто под землёй живёт?»</a:t>
            </a:r>
          </a:p>
        </p:txBody>
      </p:sp>
    </p:spTree>
    <p:extLst>
      <p:ext uri="{BB962C8B-B14F-4D97-AF65-F5344CB8AC3E}">
        <p14:creationId xmlns:p14="http://schemas.microsoft.com/office/powerpoint/2010/main" val="23609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5738625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99" y="1871370"/>
            <a:ext cx="371241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E: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61884"/>
            <a:ext cx="3718462" cy="248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проект\для пр насекомые\DSCN0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904" y="1255207"/>
            <a:ext cx="3281536" cy="24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ÐÐ°ÑÑÐ¸Ð½ÐºÐ¸ Ð¿Ð¾ Ð·Ð°Ð¿ÑÐ¾ÑÑ ÑÐ¾ÑÐ¾ ÑÐ»ÐµÐ¿Ð»ÐµÐ½Ð½ÑÑ Ð¸Ð· Ð¿Ð»Ð°ÑÑÐ¸Ð»Ð¸Ð½Ð° Ð±Ð°Ð±Ð¾ÑÐµÐº Ð´Ð¾Ñ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0" y="4437112"/>
            <a:ext cx="3459343" cy="20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1159" y="8367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ЛЕПИМ</a:t>
            </a:r>
            <a:endParaRPr lang="ru-RU" sz="3600" dirty="0"/>
          </a:p>
        </p:txBody>
      </p:sp>
      <p:pic>
        <p:nvPicPr>
          <p:cNvPr id="11277" name="Picture 13" descr="https://i.mycdn.me/image?id=874117616820&amp;t=3&amp;plc=WEB&amp;tkn=*4SSIVghbQVmorV3Mik-198MXDs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585" y="2915486"/>
            <a:ext cx="1706495" cy="227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9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315416"/>
            <a:ext cx="9564555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0243" y="5632893"/>
            <a:ext cx="1116124" cy="106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43" y="259703"/>
            <a:ext cx="1263757" cy="145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4" y="5486248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0072" y="5840236"/>
            <a:ext cx="1016496" cy="73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4" y="4968981"/>
            <a:ext cx="1656184" cy="169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6" y="259703"/>
            <a:ext cx="1080120" cy="10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6" y="2132856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7462" y="5126323"/>
            <a:ext cx="1656184" cy="144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166" y="792296"/>
            <a:ext cx="84552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Образовательный детско-взрослый проект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«НАСЕКОМЫЕ»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реализации с детьми старшего дошкольного возраста группы «Одуванчик», возраст 5-6 лет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Участники: дети, родители, педагоги</a:t>
            </a: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877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2664296" cy="244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5738625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проект\для пр насекомые\DSCN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29" y="41745"/>
            <a:ext cx="2939817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проект\для пр насекомые\DSCN0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79041"/>
            <a:ext cx="3751312" cy="281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68954"/>
            <a:ext cx="2895542" cy="213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209" y="2158607"/>
            <a:ext cx="2220967" cy="25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ÐÐ°ÑÑÐ¸Ð½ÐºÐ¸ Ð¿Ð¾ Ð·Ð°Ð¿ÑÐ¾ÑÑ Ð´ÐµÑÑÐºÐ¸Ðµ ÑÐ¸ÑÑÐ½ÐºÐ¸ Ðº Ð±Ð°ÑÐ½Ðµ ÑÑÑÐµÐºÐ¾Ð·Ð° Ð¸ Ð¼ÑÑÐ°Ð²ÐµÐ¹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244340"/>
            <a:ext cx="3751312" cy="26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ÐÐ°ÑÑÐ¸Ð½ÐºÐ¸ Ð¿Ð¾ Ð·Ð°Ð¿ÑÐ¾ÑÑ Ð´ÐµÑÑÐºÐ¸Ð¹ ÐºÐ¾Ð»Ð»ÐµÐºÑÐ¸Ð²Ð½ÑÐ¹ Ð¿Ð»Ð°ÐºÐ°Ñ  Ð±ÐµÑÐµÐ³Ð¸ÑÐµ Ð½Ð°ÑÐµÐºÐ¾Ð¼ÑÑ ÐÐÐ£ ÐºÐ¾Ð»Ð»ÐµÐºÑÐ¸Ð²Ð½Ð°Ñ ÑÐ°Ð±Ð¾ÑÐ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42" y="2352823"/>
            <a:ext cx="2895542" cy="215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476672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РИСУЕМ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3609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2664296" cy="244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5738625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508030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АПЛИКАЦИЯ</a:t>
            </a:r>
            <a:endParaRPr lang="ru-RU" sz="3600" dirty="0"/>
          </a:p>
        </p:txBody>
      </p:sp>
      <p:pic>
        <p:nvPicPr>
          <p:cNvPr id="14340" name="Picture 4" descr="ÐÐ°ÑÑÐ¸Ð½ÐºÐ¸ Ð¿Ð¾ Ð·Ð°Ð¿ÑÐ¾ÑÑ Ð°Ð¿Ð¿Ð»Ð¸ÐºÐ°ÑÐ¸Ñ Ð½Ð°ÑÐµÐºÐ¾Ð¼Ñ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82" y="188640"/>
            <a:ext cx="4032448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ÐÐ°ÑÑÐ¸Ð½ÐºÐ¸ Ð¿Ð¾ Ð·Ð°Ð¿ÑÐ¾ÑÑ Ð°Ð¿Ð¿Ð»Ð¸ÐºÐ°ÑÐ¸Ñ Ð½Ð°ÑÐµÐºÐ¾Ð¼Ñ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2" y="1219974"/>
            <a:ext cx="4097585" cy="546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ÐÐ°ÑÑÐ¸Ð½ÐºÐ¸ Ð¿Ð¾ Ð·Ð°Ð¿ÑÐ¾ÑÑ Ð°Ð¿Ð¿Ð»Ð¸ÐºÐ°ÑÐ¸Ñ Ð½Ð°ÑÐµÐºÐ¾Ð¼Ñ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66" y="3355930"/>
            <a:ext cx="2736304" cy="346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ÐÐ°ÑÑÐ¸Ð½ÐºÐ¸ Ð¿Ð¾ Ð·Ð°Ð¿ÑÐ¾ÑÑ Ð°Ð¿Ð¿Ð»Ð¸ÐºÐ°ÑÐ¸Ñ Ð½Ð°ÑÐµÐºÐ¾Ð¼Ñ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91398"/>
            <a:ext cx="2871750" cy="38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9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50" y="-1108319"/>
            <a:ext cx="2664296" cy="244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5738625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1660" y="692696"/>
            <a:ext cx="529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Театрализация:</a:t>
            </a:r>
            <a:endParaRPr lang="ru-RU" sz="3600" dirty="0"/>
          </a:p>
        </p:txBody>
      </p:sp>
      <p:pic>
        <p:nvPicPr>
          <p:cNvPr id="13313" name="Picture 1" descr="E:\проект\проект насекомые\фото для проекта\IMG-20180629-WA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43" y="1546448"/>
            <a:ext cx="3431853" cy="25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проект\проект насекомые\фото для проекта\IMG-20180629-WA00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29" y="1339027"/>
            <a:ext cx="3478138" cy="463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92" y="318096"/>
            <a:ext cx="1306756" cy="150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4692" y="5796998"/>
            <a:ext cx="1229162" cy="9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E:\проект\проект насекомые\фото для проекта\IMG-20180629-WA00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36" y="2420888"/>
            <a:ext cx="2277451" cy="303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E:\проект\проект насекомые\фото для проекта\IMG-20180629-WA006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43" y="4260645"/>
            <a:ext cx="3191583" cy="239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9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5738625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ÐÐ°ÑÑÐ¸Ð½ÐºÐ¸ Ð¿Ð¾ Ð·Ð°Ð¿ÑÐ¾ÑÑ Ð¿Ð¾Ð´ÐµÐ»ÐºÐ° Ð½Ð°ÑÐµÐºÐ¾Ð¼ÑÐµ ÑÐ¾ÑÐ¾ Ð´Ð¾Ñ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2" y="921308"/>
            <a:ext cx="7925880" cy="527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2664296" cy="244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658505"/>
            <a:ext cx="187130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1660" y="332656"/>
            <a:ext cx="6372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Коллективная работа «Луг»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386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2664296" cy="244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590" y="261193"/>
            <a:ext cx="187130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1772816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2420888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4400" dirty="0"/>
          </a:p>
        </p:txBody>
      </p:sp>
      <p:pic>
        <p:nvPicPr>
          <p:cNvPr id="9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6464" y="4480604"/>
            <a:ext cx="2083071" cy="192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3" y="980728"/>
            <a:ext cx="2209601" cy="22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4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7189" y="5704901"/>
            <a:ext cx="880936" cy="98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24698"/>
            <a:ext cx="1702293" cy="19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6056" y="5696374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97" y="5171099"/>
            <a:ext cx="1613145" cy="149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84" y="93985"/>
            <a:ext cx="720080" cy="7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22507"/>
            <a:ext cx="941041" cy="9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73215"/>
            <a:ext cx="1402297" cy="11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884" y="1052736"/>
            <a:ext cx="73073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Выбор темы: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наступлением лета дети стали рассказывать от том что их покусали комары; некоторые хвалились, что видел бабочек, стрекоз и кузнечиков.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Так мы пришли к выбору темы проекта.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77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380312" y="332656"/>
            <a:ext cx="995831" cy="91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68" y="5690783"/>
            <a:ext cx="99803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6016" y="5928191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31" y="5157193"/>
            <a:ext cx="1832355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4" y="188640"/>
            <a:ext cx="857955" cy="84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217112"/>
            <a:ext cx="1422158" cy="14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2" y="5690783"/>
            <a:ext cx="1496115" cy="11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972" y="790026"/>
            <a:ext cx="85535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 проекта:</a:t>
            </a:r>
            <a:endParaRPr lang="ru-RU" sz="44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Дать детям знания о насекомых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r>
              <a:rPr lang="ru-RU" sz="4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 проекта:</a:t>
            </a:r>
          </a:p>
          <a:p>
            <a:pPr marL="457200" indent="-457200">
              <a:buFontTx/>
              <a:buChar char="-"/>
            </a:pPr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расширять и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углублять знания детей о насекомых: бабочках, муравьях, пчёлах, жуках; местах их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обетания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характерных особенностях;</a:t>
            </a: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-формировать реалистическое представление о роли насекомых в жизни человека;</a:t>
            </a: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-развивать любознательность.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4400" b="1" u="sng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4400" u="sng" dirty="0"/>
          </a:p>
        </p:txBody>
      </p:sp>
    </p:spTree>
    <p:extLst>
      <p:ext uri="{BB962C8B-B14F-4D97-AF65-F5344CB8AC3E}">
        <p14:creationId xmlns:p14="http://schemas.microsoft.com/office/powerpoint/2010/main" val="251877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5998165"/>
            <a:ext cx="936104" cy="67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327988"/>
            <a:ext cx="545385" cy="5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32465"/>
              </p:ext>
            </p:extLst>
          </p:nvPr>
        </p:nvGraphicFramePr>
        <p:xfrm>
          <a:off x="1541760" y="452120"/>
          <a:ext cx="6096000" cy="622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Что знаем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Что хотим узнать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 узнаем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-пауки делают паутину (Федя Т.)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-зачем жуку крылья? (Андрей Н.)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-спросим у родителей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-комары кусаются (Егор Ч.)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-почему божья коровка красная ?(Настя Т.)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-спросим у воспитателя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-клещи зимой спят</a:t>
                      </a:r>
                      <a:r>
                        <a:rPr lang="ru-RU" baseline="0" dirty="0" smtClean="0"/>
                        <a:t> (Ева В.)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-как кусает комар? (Меланья К.)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-прочитаем в энциклопедии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-пчёлы живут семьями (Максим Г.)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-почему укус чешется? (Саша Б.)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 Из интернета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-у пчелы и осы жало (Демид</a:t>
                      </a:r>
                      <a:r>
                        <a:rPr lang="ru-RU" baseline="0" dirty="0" smtClean="0"/>
                        <a:t> К.)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-из чего паук делает паутину? (Демид К.)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 На экскурсии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-почему</a:t>
                      </a:r>
                      <a:r>
                        <a:rPr lang="ru-RU" baseline="0" dirty="0" smtClean="0"/>
                        <a:t> укус красный? (Андрей Н.)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r>
                        <a:rPr lang="en-US" dirty="0" smtClean="0"/>
                        <a:t>DVD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фильмы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-в книге с картинками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3" y="5373216"/>
            <a:ext cx="1592352" cy="12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5167773"/>
            <a:ext cx="1996314" cy="169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296" y="-66411"/>
            <a:ext cx="2160240" cy="24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473" y="269304"/>
            <a:ext cx="1430382" cy="157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77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35038"/>
            <a:ext cx="9234855" cy="692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9" y="5952503"/>
            <a:ext cx="913990" cy="8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64" y="2022629"/>
            <a:ext cx="93565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2798" y="5955976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4" y="676041"/>
            <a:ext cx="983490" cy="96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21" y="-35038"/>
            <a:ext cx="1422158" cy="14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4328" y="5373216"/>
            <a:ext cx="1512168" cy="13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проект\проект насекомые\фото для проекта\P101003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" y="1798568"/>
            <a:ext cx="3016045" cy="226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:\проект\проект насекомые\фото для проекта\P101003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97" y="4296354"/>
            <a:ext cx="3088829" cy="23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E:\проект\проект насекомые\фото для проекта\P101002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651" y="1812514"/>
            <a:ext cx="3080616" cy="231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E:\проект\для пр насекомые\DSCN00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786" y="4296354"/>
            <a:ext cx="3097390" cy="23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E:\проект\для пр насекомые\DSCN003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785" y="1812513"/>
            <a:ext cx="2997449" cy="22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31624" y="476672"/>
            <a:ext cx="65367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Сбор сведений:</a:t>
            </a:r>
          </a:p>
          <a:p>
            <a:pPr algn="ctr"/>
            <a:r>
              <a:rPr lang="ru-RU" sz="28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Узнаем из энциклопедии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811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5738625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5" y="5747803"/>
            <a:ext cx="1219110" cy="9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7773" y="692696"/>
            <a:ext cx="6608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Рассматриваем</a:t>
            </a:r>
            <a:endParaRPr lang="ru-RU" sz="3200" dirty="0"/>
          </a:p>
        </p:txBody>
      </p:sp>
      <p:pic>
        <p:nvPicPr>
          <p:cNvPr id="10242" name="Picture 2" descr="E:\проект\для пр насекомые\DSCN0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9269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Ира\фото старые ира\20170822_0948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177" y="1429269"/>
            <a:ext cx="4276497" cy="320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433048" cy="707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08556"/>
            <a:ext cx="936104" cy="85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86932"/>
            <a:ext cx="865684" cy="99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5738625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052"/>
            <a:ext cx="857955" cy="84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0392" y="177052"/>
            <a:ext cx="774086" cy="71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45" y="6043471"/>
            <a:ext cx="792088" cy="62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проект\для пр насекомые\DSCN00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60" y="1758528"/>
            <a:ext cx="4460277" cy="334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E:\проект\для пр насекомые\DSCN00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4" y="1758528"/>
            <a:ext cx="4435541" cy="332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2945" y="692696"/>
            <a:ext cx="6703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Узнаем из </a:t>
            </a:r>
            <a:r>
              <a:rPr lang="en-US" sz="3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DVD </a:t>
            </a:r>
            <a:r>
              <a:rPr lang="ru-RU" sz="3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фильмов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811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4760"/>
            <a:ext cx="1332148" cy="122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301" y="218880"/>
            <a:ext cx="93565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8168" y="5444760"/>
            <a:ext cx="1296144" cy="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23158"/>
            <a:ext cx="1422158" cy="14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249497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Узнаем </a:t>
            </a:r>
            <a:r>
              <a:rPr lang="ru-RU" sz="3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 интернета, у родителей, воспитателя :</a:t>
            </a:r>
            <a:endParaRPr lang="ru-RU" sz="3200" dirty="0"/>
          </a:p>
        </p:txBody>
      </p:sp>
      <p:pic>
        <p:nvPicPr>
          <p:cNvPr id="8194" name="Picture 2" descr="E:\проект\проект насекомые\фото для проекта\P1010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38" y="1267038"/>
            <a:ext cx="3410674" cy="25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проект\проект насекомые\фото для проекта\P10100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проект\проект насекомые\фото для проекта\P10100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46" y="1267037"/>
            <a:ext cx="3486682" cy="26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проект\проект насекомые\фото для проекта\P101002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44" y="4149080"/>
            <a:ext cx="3369568" cy="25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ÐÐ°ÑÑÐ¸Ð½ÐºÐ¸ Ð¿Ð¾ Ð·Ð°Ð¿ÑÐ¾ÑÑ ÐºÐ°ÑÑÐ¸Ð½ÐºÐ¸ Ð½6Ð°ÑÐµÐºÐ¾Ð¼ÑÑ Ð´Ð»Ñ Ð¿ÑÐµÐ·Ð¸Ð½ÑÐ°ÑÐ¸Ð¹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4928351"/>
            <a:ext cx="1872208" cy="172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1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687</Words>
  <Application>Microsoft Office PowerPoint</Application>
  <PresentationFormat>Экран (4:3)</PresentationFormat>
  <Paragraphs>178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36</cp:revision>
  <dcterms:created xsi:type="dcterms:W3CDTF">2018-08-19T08:50:01Z</dcterms:created>
  <dcterms:modified xsi:type="dcterms:W3CDTF">2018-08-26T13:18:58Z</dcterms:modified>
</cp:coreProperties>
</file>